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99"/>
  </p:notesMasterIdLst>
  <p:handoutMasterIdLst>
    <p:handoutMasterId r:id="rId100"/>
  </p:handoutMasterIdLst>
  <p:sldIdLst>
    <p:sldId id="281" r:id="rId2"/>
    <p:sldId id="771" r:id="rId3"/>
    <p:sldId id="678" r:id="rId4"/>
    <p:sldId id="679" r:id="rId5"/>
    <p:sldId id="672" r:id="rId6"/>
    <p:sldId id="676" r:id="rId7"/>
    <p:sldId id="677" r:id="rId8"/>
    <p:sldId id="680" r:id="rId9"/>
    <p:sldId id="658" r:id="rId10"/>
    <p:sldId id="603" r:id="rId11"/>
    <p:sldId id="697" r:id="rId12"/>
    <p:sldId id="609" r:id="rId13"/>
    <p:sldId id="619" r:id="rId14"/>
    <p:sldId id="767" r:id="rId15"/>
    <p:sldId id="766" r:id="rId16"/>
    <p:sldId id="659" r:id="rId17"/>
    <p:sldId id="537" r:id="rId18"/>
    <p:sldId id="538" r:id="rId19"/>
    <p:sldId id="660" r:id="rId20"/>
    <p:sldId id="698" r:id="rId21"/>
    <p:sldId id="615" r:id="rId22"/>
    <p:sldId id="616" r:id="rId23"/>
    <p:sldId id="617" r:id="rId24"/>
    <p:sldId id="618" r:id="rId25"/>
    <p:sldId id="563" r:id="rId26"/>
    <p:sldId id="561" r:id="rId27"/>
    <p:sldId id="768" r:id="rId28"/>
    <p:sldId id="735" r:id="rId29"/>
    <p:sldId id="661" r:id="rId30"/>
    <p:sldId id="699" r:id="rId31"/>
    <p:sldId id="689" r:id="rId32"/>
    <p:sldId id="739" r:id="rId33"/>
    <p:sldId id="762" r:id="rId34"/>
    <p:sldId id="685" r:id="rId35"/>
    <p:sldId id="700" r:id="rId36"/>
    <p:sldId id="687" r:id="rId37"/>
    <p:sldId id="688" r:id="rId38"/>
    <p:sldId id="686" r:id="rId39"/>
    <p:sldId id="701" r:id="rId40"/>
    <p:sldId id="712" r:id="rId41"/>
    <p:sldId id="713" r:id="rId42"/>
    <p:sldId id="718" r:id="rId43"/>
    <p:sldId id="628" r:id="rId44"/>
    <p:sldId id="710" r:id="rId45"/>
    <p:sldId id="711" r:id="rId46"/>
    <p:sldId id="763" r:id="rId47"/>
    <p:sldId id="714" r:id="rId48"/>
    <p:sldId id="716" r:id="rId49"/>
    <p:sldId id="717" r:id="rId50"/>
    <p:sldId id="765" r:id="rId51"/>
    <p:sldId id="715" r:id="rId52"/>
    <p:sldId id="719" r:id="rId53"/>
    <p:sldId id="764" r:id="rId54"/>
    <p:sldId id="720" r:id="rId55"/>
    <p:sldId id="721" r:id="rId56"/>
    <p:sldId id="722" r:id="rId57"/>
    <p:sldId id="724" r:id="rId58"/>
    <p:sldId id="725" r:id="rId59"/>
    <p:sldId id="726" r:id="rId60"/>
    <p:sldId id="727" r:id="rId61"/>
    <p:sldId id="723" r:id="rId62"/>
    <p:sldId id="740" r:id="rId63"/>
    <p:sldId id="772" r:id="rId64"/>
    <p:sldId id="778" r:id="rId65"/>
    <p:sldId id="776" r:id="rId66"/>
    <p:sldId id="774" r:id="rId67"/>
    <p:sldId id="773" r:id="rId68"/>
    <p:sldId id="779" r:id="rId69"/>
    <p:sldId id="780" r:id="rId70"/>
    <p:sldId id="782" r:id="rId71"/>
    <p:sldId id="781" r:id="rId72"/>
    <p:sldId id="784" r:id="rId73"/>
    <p:sldId id="785" r:id="rId74"/>
    <p:sldId id="786" r:id="rId75"/>
    <p:sldId id="783" r:id="rId76"/>
    <p:sldId id="622" r:id="rId77"/>
    <p:sldId id="623" r:id="rId78"/>
    <p:sldId id="624" r:id="rId79"/>
    <p:sldId id="640" r:id="rId80"/>
    <p:sldId id="770" r:id="rId81"/>
    <p:sldId id="749" r:id="rId82"/>
    <p:sldId id="761" r:id="rId83"/>
    <p:sldId id="757" r:id="rId84"/>
    <p:sldId id="769" r:id="rId85"/>
    <p:sldId id="758" r:id="rId86"/>
    <p:sldId id="759" r:id="rId87"/>
    <p:sldId id="760" r:id="rId88"/>
    <p:sldId id="656" r:id="rId89"/>
    <p:sldId id="257" r:id="rId90"/>
    <p:sldId id="743" r:id="rId91"/>
    <p:sldId id="744" r:id="rId92"/>
    <p:sldId id="742" r:id="rId93"/>
    <p:sldId id="651" r:id="rId94"/>
    <p:sldId id="361" r:id="rId95"/>
    <p:sldId id="732" r:id="rId96"/>
    <p:sldId id="733" r:id="rId97"/>
    <p:sldId id="734" r:id="rId98"/>
  </p:sldIdLst>
  <p:sldSz cx="9144000" cy="6858000" type="screen4x3"/>
  <p:notesSz cx="6810375" cy="9942513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0000"/>
    <a:srgbClr val="FF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35" autoAdjust="0"/>
    <p:restoredTop sz="95136" autoAdjust="0"/>
  </p:normalViewPr>
  <p:slideViewPr>
    <p:cSldViewPr>
      <p:cViewPr>
        <p:scale>
          <a:sx n="183" d="100"/>
          <a:sy n="183" d="100"/>
        </p:scale>
        <p:origin x="2336" y="6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21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9424"/>
    </p:cViewPr>
  </p:sorterViewPr>
  <p:notesViewPr>
    <p:cSldViewPr>
      <p:cViewPr varScale="1">
        <p:scale>
          <a:sx n="93" d="100"/>
          <a:sy n="93" d="100"/>
        </p:scale>
        <p:origin x="-2832" y="-120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1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45" tIns="46173" rIns="92345" bIns="46173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9213" y="0"/>
            <a:ext cx="295116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45" tIns="46173" rIns="92345" bIns="4617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5625"/>
            <a:ext cx="29511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45" tIns="46173" rIns="92345" bIns="46173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9213" y="9445625"/>
            <a:ext cx="295116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45" tIns="46173" rIns="92345" bIns="4617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AA1306D-B731-43FA-A563-B92B2ACF15E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87318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1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45" tIns="46173" rIns="92345" bIns="46173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9213" y="0"/>
            <a:ext cx="295116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45" tIns="46173" rIns="92345" bIns="4617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70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8875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050" y="4722813"/>
            <a:ext cx="4994275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45" tIns="46173" rIns="92345" bIns="461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5625"/>
            <a:ext cx="29511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45" tIns="46173" rIns="92345" bIns="46173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9213" y="9445625"/>
            <a:ext cx="295116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45" tIns="46173" rIns="92345" bIns="4617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94225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1806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45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3448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46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5474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47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5684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48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7750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49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9644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50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0598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51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3743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52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8326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53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297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54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26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6951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55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4833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56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20858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57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61158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58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67524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59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6280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60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40161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61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930834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63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83425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64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62884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65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642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32785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76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47958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77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84111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78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94619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79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44126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00933-B7B1-DA43-817E-2B942A4A8309}" type="slidenum">
              <a:t>89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39835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00933-B7B1-DA43-817E-2B942A4A8309}" type="slidenum">
              <a:t>90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1594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00933-B7B1-DA43-817E-2B942A4A8309}" type="slidenum">
              <a:t>91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78332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00933-B7B1-DA43-817E-2B942A4A8309}" type="slidenum">
              <a:t>92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28711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94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03379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95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3432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 smtClean="0"/>
              <a:pPr>
                <a:defRPr/>
              </a:pPr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21148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96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19211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97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5880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40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8942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41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8752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42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681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43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7689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F272D-C1BD-4AEC-A3F6-17162CB75E9C}" type="slidenum">
              <a:rPr lang="fi-FI"/>
              <a:pPr>
                <a:defRPr/>
              </a:pPr>
              <a:t>44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8632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255302"/>
            <a:ext cx="7772400" cy="1843031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443153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90316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-108520" y="6500743"/>
            <a:ext cx="533897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E13E0C9F-B710-1340-824E-64CAE217DC0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7A90E8-2C96-C244-AFE5-ECE1C52DAD6E}"/>
              </a:ext>
            </a:extLst>
          </p:cNvPr>
          <p:cNvSpPr txBox="1"/>
          <p:nvPr userDrawn="1"/>
        </p:nvSpPr>
        <p:spPr>
          <a:xfrm>
            <a:off x="349468" y="6531829"/>
            <a:ext cx="15183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>
                <a:latin typeface="+mn-lt"/>
              </a:rPr>
              <a:t>petri.nokelainen@tuni.fi</a:t>
            </a:r>
          </a:p>
        </p:txBody>
      </p:sp>
    </p:spTree>
    <p:extLst>
      <p:ext uri="{BB962C8B-B14F-4D97-AF65-F5344CB8AC3E}">
        <p14:creationId xmlns:p14="http://schemas.microsoft.com/office/powerpoint/2010/main" val="806719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-77304" y="6499458"/>
            <a:ext cx="533897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E13E0C9F-B710-1340-824E-64CAE217DC0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EBF5E2-2A73-6148-A1AC-3F82D819AA6E}"/>
              </a:ext>
            </a:extLst>
          </p:cNvPr>
          <p:cNvSpPr txBox="1"/>
          <p:nvPr userDrawn="1"/>
        </p:nvSpPr>
        <p:spPr>
          <a:xfrm>
            <a:off x="349468" y="6531829"/>
            <a:ext cx="15183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>
                <a:latin typeface="+mn-lt"/>
              </a:rPr>
              <a:t>petri.nokelainen@tuni.fi</a:t>
            </a:r>
          </a:p>
        </p:txBody>
      </p:sp>
    </p:spTree>
    <p:extLst>
      <p:ext uri="{BB962C8B-B14F-4D97-AF65-F5344CB8AC3E}">
        <p14:creationId xmlns:p14="http://schemas.microsoft.com/office/powerpoint/2010/main" val="1549146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913" y="115888"/>
            <a:ext cx="770413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31913" y="1773238"/>
            <a:ext cx="3775075" cy="4352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9388" y="1773238"/>
            <a:ext cx="3776662" cy="4352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-96759" y="6500804"/>
            <a:ext cx="533897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E13E0C9F-B710-1340-824E-64CAE217DC0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3B9CAD-6036-164B-AADF-270646724CF2}"/>
              </a:ext>
            </a:extLst>
          </p:cNvPr>
          <p:cNvSpPr txBox="1"/>
          <p:nvPr userDrawn="1"/>
        </p:nvSpPr>
        <p:spPr>
          <a:xfrm>
            <a:off x="349468" y="6531829"/>
            <a:ext cx="15183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>
                <a:latin typeface="+mn-lt"/>
              </a:rPr>
              <a:t>petri.nokelainen@tuni.fi</a:t>
            </a:r>
          </a:p>
        </p:txBody>
      </p:sp>
    </p:spTree>
    <p:extLst>
      <p:ext uri="{BB962C8B-B14F-4D97-AF65-F5344CB8AC3E}">
        <p14:creationId xmlns:p14="http://schemas.microsoft.com/office/powerpoint/2010/main" val="1336217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Otsikko, teksti ja 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31E38D4-3CDB-4446-9E66-E11B5494ED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1A99354-C918-DC4E-8D3F-EA7D77BC19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EDF4B85-F265-6C4B-BBB6-8D8AD83B51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21B73-EDFC-C045-94C5-89A566544EB5}" type="slidenum">
              <a:rPr lang="fi-FI" altLang="fi-FI"/>
              <a:pPr/>
              <a:t>‹#›</a:t>
            </a:fld>
            <a:r>
              <a:rPr lang="fi-FI" altLang="fi-FI"/>
              <a:t> / 144</a:t>
            </a:r>
          </a:p>
        </p:txBody>
      </p:sp>
    </p:spTree>
    <p:extLst>
      <p:ext uri="{BB962C8B-B14F-4D97-AF65-F5344CB8AC3E}">
        <p14:creationId xmlns:p14="http://schemas.microsoft.com/office/powerpoint/2010/main" val="691008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20713" y="4462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naps.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20713" y="1340768"/>
            <a:ext cx="8229600" cy="491239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-108520" y="6489732"/>
            <a:ext cx="533897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E13E0C9F-B710-1340-824E-64CAE217DC0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331640" cy="41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5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8" r:id="rId3"/>
    <p:sldLayoutId id="2147483674" r:id="rId4"/>
    <p:sldLayoutId id="2147483675" r:id="rId5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Calibri" panose="020F0502020204030204" pitchFamily="34" charset="0"/>
          <a:ea typeface="ＭＳ Ｐゴシック" charset="0"/>
          <a:cs typeface="Calibri" panose="020F0502020204030204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Black" pitchFamily="34" charset="0"/>
          <a:ea typeface="ＭＳ Ｐゴシック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Black" pitchFamily="34" charset="0"/>
          <a:ea typeface="ＭＳ Ｐゴシック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Black" pitchFamily="34" charset="0"/>
          <a:ea typeface="ＭＳ Ｐゴシック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Black" pitchFamily="34" charset="0"/>
          <a:ea typeface="ＭＳ Ｐゴシック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Black" pitchFamily="34" charset="0"/>
          <a:cs typeface="Arial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Black" pitchFamily="34" charset="0"/>
          <a:cs typeface="Arial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Black" pitchFamily="34" charset="0"/>
          <a:cs typeface="Arial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Black" pitchFamily="34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ＭＳ Ｐゴシック" charset="0"/>
          <a:cs typeface="Calibri" panose="020F0502020204030204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Arial" charset="0"/>
          <a:cs typeface="Calibri" panose="020F0502020204030204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Arial" charset="0"/>
          <a:cs typeface="Calibri" panose="020F0502020204030204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Arial" charset="0"/>
          <a:cs typeface="Calibri" panose="020F0502020204030204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Calibri" panose="020F0502020204030204" pitchFamily="34" charset="0"/>
          <a:ea typeface="Arial" charset="0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vipunen.fi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conjointly.com/kb/likert-scaling/" TargetMode="External"/><Relationship Id="rId2" Type="http://schemas.openxmlformats.org/officeDocument/2006/relationships/hyperlink" Target="https://conjointly.com/kb/thurstone-scalin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njointly.com/kb/guttman-scaling/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homepages.tuni.fi/petri.nokelainen/mmx9120/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conjointly.com/kb/" TargetMode="Externa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0.emf"/><Relationship Id="rId4" Type="http://schemas.openxmlformats.org/officeDocument/2006/relationships/oleObject" Target="../embeddings/oleObject2.bin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1028"/>
          <p:cNvSpPr txBox="1">
            <a:spLocks noChangeArrowheads="1"/>
          </p:cNvSpPr>
          <p:nvPr/>
        </p:nvSpPr>
        <p:spPr bwMode="auto">
          <a:xfrm>
            <a:off x="755576" y="3717032"/>
            <a:ext cx="323877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fi-FI" sz="2800" b="1">
                <a:latin typeface="Calibri" pitchFamily="34" charset="0"/>
              </a:rPr>
              <a:t>Petri Nokelainen</a:t>
            </a:r>
          </a:p>
          <a:p>
            <a:pPr eaLnBrk="0" hangingPunct="0"/>
            <a:r>
              <a:rPr kumimoji="1" lang="fi-FI">
                <a:latin typeface="Calibri" pitchFamily="34" charset="0"/>
              </a:rPr>
              <a:t>petri.nokelainen@tuni.fi</a:t>
            </a:r>
          </a:p>
          <a:p>
            <a:pPr eaLnBrk="0" hangingPunct="0"/>
            <a:endParaRPr kumimoji="1" lang="fi-FI">
              <a:latin typeface="Calibri" pitchFamily="34" charset="0"/>
            </a:endParaRPr>
          </a:p>
          <a:p>
            <a:pPr eaLnBrk="0" hangingPunct="0"/>
            <a:r>
              <a:rPr kumimoji="1" lang="fi-FI" sz="2000">
                <a:latin typeface="Calibri" pitchFamily="34" charset="0"/>
              </a:rPr>
              <a:t>Tampere University</a:t>
            </a:r>
            <a:br>
              <a:rPr kumimoji="1" lang="fi-FI" sz="2000">
                <a:latin typeface="Calibri" pitchFamily="34" charset="0"/>
              </a:rPr>
            </a:br>
            <a:r>
              <a:rPr kumimoji="1" lang="fi-FI" sz="2000">
                <a:latin typeface="Calibri" pitchFamily="34" charset="0"/>
              </a:rPr>
              <a:t>Finland</a:t>
            </a:r>
            <a:br>
              <a:rPr kumimoji="1" lang="fi-FI" sz="2000">
                <a:latin typeface="Calibri" pitchFamily="34" charset="0"/>
              </a:rPr>
            </a:br>
            <a:br>
              <a:rPr kumimoji="1" lang="fi-FI" sz="2000">
                <a:latin typeface="Calibri" pitchFamily="34" charset="0"/>
              </a:rPr>
            </a:br>
            <a:r>
              <a:rPr kumimoji="1" lang="fi-FI" sz="2000">
                <a:latin typeface="Calibri" pitchFamily="34" charset="0"/>
              </a:rPr>
              <a:t>http://pglresearch.fi</a:t>
            </a:r>
            <a:br>
              <a:rPr kumimoji="1" lang="fi-FI" sz="2000">
                <a:latin typeface="Calibri" pitchFamily="34" charset="0"/>
              </a:rPr>
            </a:br>
            <a:r>
              <a:rPr kumimoji="1" lang="fi-FI" sz="2000">
                <a:latin typeface="Calibri" pitchFamily="34" charset="0"/>
              </a:rPr>
              <a:t>http://www.tuni.fi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1843031"/>
          </a:xfrm>
        </p:spPr>
        <p:txBody>
          <a:bodyPr/>
          <a:lstStyle/>
          <a:p>
            <a:r>
              <a:rPr lang="fi-FI"/>
              <a:t>Issues in Study Design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2" y="14883"/>
            <a:ext cx="2808312" cy="88144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Any study</a:t>
            </a:r>
            <a:br>
              <a:rPr lang="en-US" dirty="0">
                <a:latin typeface="Calibri" charset="0"/>
                <a:ea typeface="Calibri" charset="0"/>
                <a:cs typeface="Calibri" charset="0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”... should make an interesting claim; it should tell a story that an informed audience will care about and it should do so by intelligent interpretation of appropriate evidence from empirical measurements or observations.”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</a:t>
            </a:r>
            <a:br>
              <a:rPr lang="en-US" dirty="0">
                <a:latin typeface="Calibri" charset="0"/>
                <a:ea typeface="Calibri" charset="0"/>
                <a:cs typeface="Calibri" charset="0"/>
              </a:rPr>
            </a:br>
            <a:r>
              <a:rPr lang="en-US" dirty="0">
                <a:latin typeface="Calibri" charset="0"/>
                <a:ea typeface="Calibri" charset="0"/>
                <a:cs typeface="Calibri" charset="0"/>
              </a:rPr>
              <a:t>									(Abelson, 1995, p. 2)</a:t>
            </a:r>
            <a:br>
              <a:rPr lang="en-US" sz="2800" dirty="0">
                <a:latin typeface="Calibri" charset="0"/>
                <a:ea typeface="Calibri" charset="0"/>
                <a:cs typeface="Calibri" charset="0"/>
              </a:rPr>
            </a:br>
            <a:br>
              <a:rPr lang="en-US" sz="280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												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B04FA6AF-93C7-8345-8117-55A08754BCA3}"/>
              </a:ext>
            </a:extLst>
          </p:cNvPr>
          <p:cNvSpPr/>
          <p:nvPr/>
        </p:nvSpPr>
        <p:spPr>
          <a:xfrm>
            <a:off x="620713" y="409158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Essential questions:</a:t>
            </a:r>
          </a:p>
          <a:p>
            <a:pPr lvl="1" eaLnBrk="1" hangingPunct="1"/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Rigor</a:t>
            </a:r>
          </a:p>
          <a:p>
            <a:pPr lvl="1" eaLnBrk="1" hangingPunct="1"/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Credibility</a:t>
            </a:r>
          </a:p>
          <a:p>
            <a:pPr lvl="1" eaLnBrk="1" hangingPunct="1"/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Relevance</a:t>
            </a:r>
          </a:p>
        </p:txBody>
      </p:sp>
    </p:spTree>
    <p:extLst>
      <p:ext uri="{BB962C8B-B14F-4D97-AF65-F5344CB8AC3E}">
        <p14:creationId xmlns:p14="http://schemas.microsoft.com/office/powerpoint/2010/main" val="197873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857250"/>
            <a:ext cx="6532145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32040" y="6468816"/>
            <a:ext cx="4354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latin typeface="Calibri" charset="0"/>
                <a:ea typeface="Calibri" charset="0"/>
                <a:cs typeface="Calibri" charset="0"/>
              </a:rPr>
              <a:t>(Saunders, Lewis, &amp; Thornhill, 2009, p. 138)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E75E8D7-CA1C-D942-8D95-5A1491DB1266}"/>
              </a:ext>
            </a:extLst>
          </p:cNvPr>
          <p:cNvSpPr/>
          <p:nvPr/>
        </p:nvSpPr>
        <p:spPr>
          <a:xfrm>
            <a:off x="4644008" y="1792838"/>
            <a:ext cx="648072" cy="216024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CE8127D-63D7-E84F-B398-5D0984DCFB4A}"/>
              </a:ext>
            </a:extLst>
          </p:cNvPr>
          <p:cNvSpPr/>
          <p:nvPr/>
        </p:nvSpPr>
        <p:spPr>
          <a:xfrm>
            <a:off x="4616552" y="4306444"/>
            <a:ext cx="648072" cy="216024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7420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18964" y="908720"/>
            <a:ext cx="8453028" cy="4422775"/>
          </a:xfrm>
        </p:spPr>
        <p:txBody>
          <a:bodyPr/>
          <a:lstStyle/>
          <a:p>
            <a:pPr marL="0" indent="0">
              <a:buNone/>
            </a:pPr>
            <a:r>
              <a:rPr lang="fi-FI" sz="2400">
                <a:latin typeface="Calibri" charset="0"/>
                <a:ea typeface="Calibri" charset="0"/>
                <a:cs typeface="Calibri" charset="0"/>
              </a:rPr>
              <a:t>Logic of the research</a:t>
            </a:r>
          </a:p>
          <a:p>
            <a:pPr lvl="1"/>
            <a:r>
              <a:rPr lang="fi-FI" b="1">
                <a:latin typeface="Calibri" charset="0"/>
                <a:ea typeface="Calibri" charset="0"/>
                <a:cs typeface="Calibri" charset="0"/>
              </a:rPr>
              <a:t>Inductive</a:t>
            </a:r>
            <a:r>
              <a:rPr lang="fi-FI">
                <a:latin typeface="Calibri" charset="0"/>
                <a:ea typeface="Calibri" charset="0"/>
                <a:cs typeface="Calibri" charset="0"/>
              </a:rPr>
              <a:t> (test&gt;pattern&gt;theory)</a:t>
            </a:r>
          </a:p>
          <a:p>
            <a:pPr lvl="2"/>
            <a:r>
              <a:rPr lang="fi-FI">
                <a:latin typeface="Calibri" charset="0"/>
                <a:ea typeface="Calibri" charset="0"/>
                <a:cs typeface="Calibri" charset="0"/>
              </a:rPr>
              <a:t>Bottom-up, generalizing from specific cases, ’building’ theories</a:t>
            </a:r>
          </a:p>
          <a:p>
            <a:pPr lvl="1"/>
            <a:r>
              <a:rPr lang="fi-FI" b="1">
                <a:latin typeface="Calibri" charset="0"/>
                <a:ea typeface="Calibri" charset="0"/>
                <a:cs typeface="Calibri" charset="0"/>
              </a:rPr>
              <a:t>Deductive</a:t>
            </a:r>
            <a:r>
              <a:rPr lang="fi-FI">
                <a:latin typeface="Calibri" charset="0"/>
                <a:ea typeface="Calibri" charset="0"/>
                <a:cs typeface="Calibri" charset="0"/>
              </a:rPr>
              <a:t> (theory&gt;hypothesis&gt;test&gt;confirmation/rejection)</a:t>
            </a:r>
          </a:p>
          <a:p>
            <a:pPr lvl="2"/>
            <a:r>
              <a:rPr lang="fi-FI">
                <a:latin typeface="Calibri" charset="0"/>
                <a:ea typeface="Calibri" charset="0"/>
                <a:cs typeface="Calibri" charset="0"/>
              </a:rPr>
              <a:t>Top-down, application of general rules, ’testing’ theories</a:t>
            </a:r>
          </a:p>
          <a:p>
            <a:pPr lvl="1"/>
            <a:r>
              <a:rPr lang="fi-FI" b="1">
                <a:latin typeface="Calibri" charset="0"/>
                <a:ea typeface="Calibri" charset="0"/>
                <a:cs typeface="Calibri" charset="0"/>
              </a:rPr>
              <a:t>Abductive</a:t>
            </a:r>
          </a:p>
          <a:p>
            <a:pPr lvl="2"/>
            <a:r>
              <a:rPr lang="fi-FI">
                <a:latin typeface="Calibri" charset="0"/>
                <a:ea typeface="Calibri" charset="0"/>
                <a:cs typeface="Calibri" charset="0"/>
              </a:rPr>
              <a:t>Hypothesis is just a guess -&gt; decision making rules, theory verification/falsification and/or theory building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15053"/>
            <a:ext cx="7873151" cy="2798323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F4F3690F-EBA2-B54A-B300-41C27F4F1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25949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755130" y="1484785"/>
            <a:ext cx="8137350" cy="504056"/>
          </a:xfrm>
        </p:spPr>
        <p:txBody>
          <a:bodyPr/>
          <a:lstStyle/>
          <a:p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What is theory?</a:t>
            </a:r>
            <a:endParaRPr lang="fi-FI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4404F653-4A9B-8744-B5BC-987D95105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4" y="404664"/>
            <a:ext cx="7704137" cy="1143000"/>
          </a:xfrm>
        </p:spPr>
        <p:txBody>
          <a:bodyPr/>
          <a:lstStyle/>
          <a:p>
            <a:r>
              <a:rPr lang="fi-FI"/>
              <a:t>Introduction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4E4CCD-3F69-1644-8F12-990F554E377D}"/>
              </a:ext>
            </a:extLst>
          </p:cNvPr>
          <p:cNvSpPr/>
          <p:nvPr/>
        </p:nvSpPr>
        <p:spPr>
          <a:xfrm>
            <a:off x="1187624" y="1988841"/>
            <a:ext cx="7776642" cy="304698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Theory is about the connections between phenomena, a story about why events, structure and thoughts occur.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Theory emphasises the nature of causal relationships, identifying what comes first as well as the timing of events.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 theory delves into underlying processes so as to understand the systematic reasons for a particular occurrence or non-occurrence.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584743-D708-3B40-ABFE-C7ACA1F023F1}"/>
              </a:ext>
            </a:extLst>
          </p:cNvPr>
          <p:cNvSpPr/>
          <p:nvPr/>
        </p:nvSpPr>
        <p:spPr>
          <a:xfrm>
            <a:off x="6467883" y="6457890"/>
            <a:ext cx="2676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000">
                <a:effectLst/>
                <a:latin typeface="Helvetica" pitchFamily="2" charset="0"/>
              </a:rPr>
              <a:t>(Sutton &amp; Staw, 1995)</a:t>
            </a:r>
          </a:p>
        </p:txBody>
      </p:sp>
    </p:spTree>
    <p:extLst>
      <p:ext uri="{BB962C8B-B14F-4D97-AF65-F5344CB8AC3E}">
        <p14:creationId xmlns:p14="http://schemas.microsoft.com/office/powerpoint/2010/main" val="15198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755130" y="1484785"/>
            <a:ext cx="8137350" cy="504056"/>
          </a:xfrm>
        </p:spPr>
        <p:txBody>
          <a:bodyPr/>
          <a:lstStyle/>
          <a:p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What theory is not?</a:t>
            </a:r>
            <a:endParaRPr lang="fi-FI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4404F653-4A9B-8744-B5BC-987D95105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4" y="404664"/>
            <a:ext cx="7704137" cy="1143000"/>
          </a:xfrm>
        </p:spPr>
        <p:txBody>
          <a:bodyPr/>
          <a:lstStyle/>
          <a:p>
            <a:r>
              <a:rPr lang="fi-FI"/>
              <a:t>Introduction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4E4CCD-3F69-1644-8F12-990F554E377D}"/>
              </a:ext>
            </a:extLst>
          </p:cNvPr>
          <p:cNvSpPr/>
          <p:nvPr/>
        </p:nvSpPr>
        <p:spPr>
          <a:xfrm>
            <a:off x="1187624" y="1844824"/>
            <a:ext cx="7776642" cy="470898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References. </a:t>
            </a:r>
            <a:r>
              <a:rPr lang="fi-FI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Listing references to existing theories is needed, but in addition logical arguments to explain the reasons for the described phenomena must be included.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Data. </a:t>
            </a:r>
            <a:r>
              <a:rPr lang="fi-FI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data merely describe which empirical patterns were observed: theory explains why these patterns were observed or are expected to be observed.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Lists of variables. </a:t>
            </a:r>
            <a:r>
              <a:rPr lang="fi-FI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Simply listing variables which may predict an outcome is insufficient: what is required for the presence of theory is an explanation of why predictors are likely to be strong predictors.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Diagrams. </a:t>
            </a:r>
            <a:r>
              <a:rPr lang="fi-FI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Boxes and arrows can add order to a conception by illustrating patterns and causal relationships but they rarely explain why the relationships have occurred.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Hypotheses or predictions. </a:t>
            </a:r>
            <a:r>
              <a:rPr lang="fi-FI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Hypotheses can be part of a sound conceptual argument, but they do not contain logical arguments about why empirical relationships are expected to occur.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584743-D708-3B40-ABFE-C7ACA1F023F1}"/>
              </a:ext>
            </a:extLst>
          </p:cNvPr>
          <p:cNvSpPr/>
          <p:nvPr/>
        </p:nvSpPr>
        <p:spPr>
          <a:xfrm>
            <a:off x="6467883" y="6519574"/>
            <a:ext cx="2676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000">
                <a:effectLst/>
                <a:latin typeface="Helvetica" pitchFamily="2" charset="0"/>
              </a:rPr>
              <a:t>(Sutton &amp; Staw, 1995)</a:t>
            </a:r>
          </a:p>
        </p:txBody>
      </p:sp>
    </p:spTree>
    <p:extLst>
      <p:ext uri="{BB962C8B-B14F-4D97-AF65-F5344CB8AC3E}">
        <p14:creationId xmlns:p14="http://schemas.microsoft.com/office/powerpoint/2010/main" val="399776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755130" y="1484784"/>
            <a:ext cx="8137350" cy="4352925"/>
          </a:xfrm>
        </p:spPr>
        <p:txBody>
          <a:bodyPr/>
          <a:lstStyle/>
          <a:p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Most</a:t>
            </a:r>
            <a:r>
              <a:rPr lang="fi-FI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important</a:t>
            </a:r>
            <a:r>
              <a:rPr lang="fi-FI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questions of any research</a:t>
            </a:r>
            <a:r>
              <a:rPr lang="fi-FI" dirty="0">
                <a:latin typeface="Calibri" charset="0"/>
                <a:ea typeface="Calibri" charset="0"/>
                <a:cs typeface="Calibri" charset="0"/>
              </a:rPr>
              <a:t>:</a:t>
            </a:r>
          </a:p>
          <a:p>
            <a:pPr lvl="1"/>
            <a:r>
              <a:rPr lang="fi-FI" b="1" dirty="0" err="1">
                <a:latin typeface="Calibri" charset="0"/>
                <a:ea typeface="Calibri" charset="0"/>
                <a:cs typeface="Calibri" charset="0"/>
              </a:rPr>
              <a:t>Scientific</a:t>
            </a:r>
            <a:r>
              <a:rPr lang="fi-FI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b="1" dirty="0" err="1">
                <a:latin typeface="Calibri" charset="0"/>
                <a:ea typeface="Calibri" charset="0"/>
                <a:cs typeface="Calibri" charset="0"/>
              </a:rPr>
              <a:t>impact</a:t>
            </a:r>
          </a:p>
          <a:p>
            <a:pPr lvl="2"/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Existing</a:t>
            </a:r>
            <a:r>
              <a:rPr lang="fi-FI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research</a:t>
            </a:r>
            <a:r>
              <a:rPr lang="fi-FI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review</a:t>
            </a:r>
            <a:r>
              <a:rPr lang="fi-FI" dirty="0">
                <a:latin typeface="Calibri" charset="0"/>
                <a:ea typeface="Calibri" charset="0"/>
                <a:cs typeface="Calibri" charset="0"/>
              </a:rPr>
              <a:t> (e.g., </a:t>
            </a:r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Paré</a:t>
            </a:r>
            <a:r>
              <a:rPr lang="fi-FI" dirty="0">
                <a:latin typeface="Calibri" charset="0"/>
                <a:ea typeface="Calibri" charset="0"/>
                <a:cs typeface="Calibri" charset="0"/>
              </a:rPr>
              <a:t> et al., 2015) &gt;  r</a:t>
            </a:r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esearch</a:t>
            </a:r>
            <a:r>
              <a:rPr lang="fi-FI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gap</a:t>
            </a:r>
          </a:p>
          <a:p>
            <a:pPr lvl="2"/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Solid theoretical framework</a:t>
            </a:r>
          </a:p>
          <a:p>
            <a:pPr lvl="2"/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Design that allows investigation of the issue(s)</a:t>
            </a:r>
          </a:p>
          <a:p>
            <a:pPr lvl="2"/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Robust method(s)</a:t>
            </a:r>
          </a:p>
          <a:p>
            <a:pPr lvl="2"/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Dissemination to academia (academic journals, books, chapters, proceedings, workshops/seminars)</a:t>
            </a:r>
            <a:endParaRPr lang="fi-FI" dirty="0">
              <a:latin typeface="Calibri" charset="0"/>
              <a:ea typeface="Calibri" charset="0"/>
              <a:cs typeface="Calibri" charset="0"/>
            </a:endParaRPr>
          </a:p>
          <a:p>
            <a:pPr lvl="1"/>
            <a:r>
              <a:rPr lang="fi-FI" b="1" dirty="0" err="1">
                <a:latin typeface="Calibri" charset="0"/>
                <a:ea typeface="Calibri" charset="0"/>
                <a:cs typeface="Calibri" charset="0"/>
              </a:rPr>
              <a:t>Societal</a:t>
            </a:r>
            <a:r>
              <a:rPr lang="fi-FI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b="1" dirty="0" err="1">
                <a:latin typeface="Calibri" charset="0"/>
                <a:ea typeface="Calibri" charset="0"/>
                <a:cs typeface="Calibri" charset="0"/>
              </a:rPr>
              <a:t>impact</a:t>
            </a:r>
            <a:endParaRPr lang="fi-FI" dirty="0" err="1">
              <a:latin typeface="Calibri" charset="0"/>
              <a:ea typeface="Calibri" charset="0"/>
              <a:cs typeface="Calibri" charset="0"/>
            </a:endParaRPr>
          </a:p>
          <a:p>
            <a:pPr lvl="2"/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Societal problem/issue that needs attention</a:t>
            </a:r>
          </a:p>
          <a:p>
            <a:pPr lvl="2"/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Dissemination to public (non-academic books, journals, workshops/seminars)</a:t>
            </a:r>
            <a:endParaRPr lang="fi-FI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4404F653-4A9B-8744-B5BC-987D95105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4" y="404664"/>
            <a:ext cx="7704137" cy="1143000"/>
          </a:xfrm>
        </p:spPr>
        <p:txBody>
          <a:bodyPr/>
          <a:lstStyle/>
          <a:p>
            <a:r>
              <a:rPr lang="fi-FI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221275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yöristetty suorakulmio 4">
            <a:extLst>
              <a:ext uri="{FF2B5EF4-FFF2-40B4-BE49-F238E27FC236}">
                <a16:creationId xmlns:a16="http://schemas.microsoft.com/office/drawing/2014/main" id="{7333F75E-5AD4-9D47-AD0E-45331676E194}"/>
              </a:ext>
            </a:extLst>
          </p:cNvPr>
          <p:cNvSpPr/>
          <p:nvPr/>
        </p:nvSpPr>
        <p:spPr>
          <a:xfrm>
            <a:off x="971600" y="1844824"/>
            <a:ext cx="7992888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DFA00B7-48D8-FA42-A92A-EACBAC358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Content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3857A5EA-B4A4-E64F-9A1C-F77D6AAA8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13" y="1340768"/>
            <a:ext cx="8229600" cy="4912395"/>
          </a:xfrm>
        </p:spPr>
        <p:txBody>
          <a:bodyPr/>
          <a:lstStyle/>
          <a:p>
            <a:r>
              <a:rPr lang="fi-FI"/>
              <a:t>Introduction</a:t>
            </a:r>
          </a:p>
          <a:p>
            <a:r>
              <a:rPr lang="fi-FI"/>
              <a:t>Design</a:t>
            </a:r>
          </a:p>
          <a:p>
            <a:pPr lvl="1"/>
            <a:r>
              <a:rPr lang="fi-FI"/>
              <a:t>Types of design</a:t>
            </a:r>
          </a:p>
          <a:p>
            <a:pPr lvl="1"/>
            <a:r>
              <a:rPr lang="fi-FI"/>
              <a:t>Mono/multi/mixed-method research</a:t>
            </a:r>
          </a:p>
          <a:p>
            <a:pPr lvl="1"/>
            <a:r>
              <a:rPr lang="fi-FI"/>
              <a:t>Time and design</a:t>
            </a:r>
          </a:p>
          <a:p>
            <a:pPr lvl="1"/>
            <a:r>
              <a:rPr lang="fi-FI"/>
              <a:t>Data collection</a:t>
            </a:r>
          </a:p>
          <a:p>
            <a:r>
              <a:rPr lang="fi-FI"/>
              <a:t>Survey design</a:t>
            </a:r>
          </a:p>
          <a:p>
            <a:r>
              <a:rPr lang="fi-FI"/>
              <a:t>Statistical data analysis</a:t>
            </a:r>
          </a:p>
        </p:txBody>
      </p:sp>
    </p:spTree>
    <p:extLst>
      <p:ext uri="{BB962C8B-B14F-4D97-AF65-F5344CB8AC3E}">
        <p14:creationId xmlns:p14="http://schemas.microsoft.com/office/powerpoint/2010/main" val="1524011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roup 122"/>
          <p:cNvGrpSpPr/>
          <p:nvPr/>
        </p:nvGrpSpPr>
        <p:grpSpPr>
          <a:xfrm>
            <a:off x="2162365" y="1196752"/>
            <a:ext cx="2304256" cy="1224136"/>
            <a:chOff x="2162365" y="908720"/>
            <a:chExt cx="2304256" cy="1224136"/>
          </a:xfrm>
        </p:grpSpPr>
        <p:sp>
          <p:nvSpPr>
            <p:cNvPr id="5" name="Rounded Rectangle 4"/>
            <p:cNvSpPr/>
            <p:nvPr/>
          </p:nvSpPr>
          <p:spPr>
            <a:xfrm>
              <a:off x="2522405" y="908720"/>
              <a:ext cx="1944216" cy="1224136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2000" dirty="0" err="1">
                  <a:latin typeface="Calibri" pitchFamily="34" charset="0"/>
                </a:rPr>
                <a:t>Literature</a:t>
              </a:r>
              <a:r>
                <a:rPr lang="fi-FI" sz="2000" dirty="0">
                  <a:latin typeface="Calibri" pitchFamily="34" charset="0"/>
                </a:rPr>
                <a:t> </a:t>
              </a:r>
              <a:r>
                <a:rPr lang="fi-FI" sz="2000" dirty="0" err="1">
                  <a:latin typeface="Calibri" pitchFamily="34" charset="0"/>
                </a:rPr>
                <a:t>review</a:t>
              </a:r>
              <a:endParaRPr lang="en-US" sz="2000" dirty="0">
                <a:latin typeface="Calibri" pitchFamily="34" charset="0"/>
              </a:endParaRPr>
            </a:p>
          </p:txBody>
        </p:sp>
        <p:cxnSp>
          <p:nvCxnSpPr>
            <p:cNvPr id="16" name="Straight Arrow Connector 15"/>
            <p:cNvCxnSpPr>
              <a:endCxn id="5" idx="1"/>
            </p:cNvCxnSpPr>
            <p:nvPr/>
          </p:nvCxnSpPr>
          <p:spPr>
            <a:xfrm>
              <a:off x="2162365" y="1520788"/>
              <a:ext cx="360040" cy="0"/>
            </a:xfrm>
            <a:prstGeom prst="straightConnector1">
              <a:avLst/>
            </a:prstGeom>
            <a:ln w="57150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/>
          <p:cNvGrpSpPr/>
          <p:nvPr/>
        </p:nvGrpSpPr>
        <p:grpSpPr>
          <a:xfrm>
            <a:off x="4466621" y="1196752"/>
            <a:ext cx="2304256" cy="1224136"/>
            <a:chOff x="4466621" y="908720"/>
            <a:chExt cx="2304256" cy="1224136"/>
          </a:xfrm>
        </p:grpSpPr>
        <p:sp>
          <p:nvSpPr>
            <p:cNvPr id="6" name="Rounded Rectangle 5"/>
            <p:cNvSpPr/>
            <p:nvPr/>
          </p:nvSpPr>
          <p:spPr>
            <a:xfrm>
              <a:off x="4826661" y="908720"/>
              <a:ext cx="1944216" cy="1224136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2000" dirty="0">
                  <a:latin typeface="Calibri" pitchFamily="34" charset="0"/>
                </a:rPr>
                <a:t>Research </a:t>
              </a:r>
              <a:r>
                <a:rPr lang="fi-FI" sz="2000" dirty="0" err="1">
                  <a:latin typeface="Calibri" pitchFamily="34" charset="0"/>
                </a:rPr>
                <a:t>questions</a:t>
              </a:r>
              <a:r>
                <a:rPr lang="fi-FI" sz="2000" dirty="0">
                  <a:latin typeface="Calibri" pitchFamily="34" charset="0"/>
                </a:rPr>
                <a:t> / </a:t>
              </a:r>
              <a:r>
                <a:rPr lang="fi-FI" sz="2000" dirty="0" err="1">
                  <a:latin typeface="Calibri" pitchFamily="34" charset="0"/>
                </a:rPr>
                <a:t>hypotheses</a:t>
              </a:r>
              <a:endParaRPr lang="en-US" sz="2000" dirty="0">
                <a:latin typeface="Calibri" pitchFamily="34" charset="0"/>
              </a:endParaRPr>
            </a:p>
          </p:txBody>
        </p:sp>
        <p:cxnSp>
          <p:nvCxnSpPr>
            <p:cNvPr id="17" name="Straight Arrow Connector 16"/>
            <p:cNvCxnSpPr>
              <a:stCxn id="5" idx="3"/>
              <a:endCxn id="6" idx="1"/>
            </p:cNvCxnSpPr>
            <p:nvPr/>
          </p:nvCxnSpPr>
          <p:spPr>
            <a:xfrm>
              <a:off x="4466621" y="1520788"/>
              <a:ext cx="360040" cy="0"/>
            </a:xfrm>
            <a:prstGeom prst="straightConnector1">
              <a:avLst/>
            </a:prstGeom>
            <a:ln w="57150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/>
          <p:cNvGrpSpPr/>
          <p:nvPr/>
        </p:nvGrpSpPr>
        <p:grpSpPr>
          <a:xfrm>
            <a:off x="6770877" y="1196752"/>
            <a:ext cx="2304256" cy="1224136"/>
            <a:chOff x="6770877" y="908720"/>
            <a:chExt cx="2304256" cy="1224136"/>
          </a:xfrm>
        </p:grpSpPr>
        <p:cxnSp>
          <p:nvCxnSpPr>
            <p:cNvPr id="24" name="Straight Arrow Connector 23"/>
            <p:cNvCxnSpPr>
              <a:stCxn id="6" idx="3"/>
              <a:endCxn id="7" idx="1"/>
            </p:cNvCxnSpPr>
            <p:nvPr/>
          </p:nvCxnSpPr>
          <p:spPr>
            <a:xfrm>
              <a:off x="6770877" y="1520788"/>
              <a:ext cx="360040" cy="0"/>
            </a:xfrm>
            <a:prstGeom prst="straightConnector1">
              <a:avLst/>
            </a:prstGeom>
            <a:ln w="57150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ounded Rectangle 6"/>
            <p:cNvSpPr/>
            <p:nvPr/>
          </p:nvSpPr>
          <p:spPr>
            <a:xfrm>
              <a:off x="7130917" y="908720"/>
              <a:ext cx="1944216" cy="1224136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2000" b="1" dirty="0">
                  <a:latin typeface="Calibri" pitchFamily="34" charset="0"/>
                </a:rPr>
                <a:t>Design</a:t>
              </a:r>
              <a:endParaRPr lang="en-US" sz="2000" b="1" dirty="0">
                <a:latin typeface="Calibri" pitchFamily="34" charset="0"/>
              </a:endParaRPr>
            </a:p>
          </p:txBody>
        </p:sp>
      </p:grpSp>
      <p:cxnSp>
        <p:nvCxnSpPr>
          <p:cNvPr id="27" name="Straight Arrow Connector 26"/>
          <p:cNvCxnSpPr>
            <a:stCxn id="7" idx="2"/>
            <a:endCxn id="8" idx="0"/>
          </p:cNvCxnSpPr>
          <p:nvPr/>
        </p:nvCxnSpPr>
        <p:spPr>
          <a:xfrm>
            <a:off x="8103025" y="2420888"/>
            <a:ext cx="0" cy="504056"/>
          </a:xfrm>
          <a:prstGeom prst="straightConnector1">
            <a:avLst/>
          </a:prstGeom>
          <a:ln w="5715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7130917" y="2924944"/>
            <a:ext cx="1944216" cy="122413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000" b="1" dirty="0" err="1">
                <a:latin typeface="Calibri" pitchFamily="34" charset="0"/>
              </a:rPr>
              <a:t>Methodology</a:t>
            </a:r>
            <a:endParaRPr lang="en-US" sz="1600" dirty="0">
              <a:latin typeface="Calibri" pitchFamily="34" charset="0"/>
            </a:endParaRPr>
          </a:p>
        </p:txBody>
      </p:sp>
      <p:grpSp>
        <p:nvGrpSpPr>
          <p:cNvPr id="128" name="Group 127"/>
          <p:cNvGrpSpPr/>
          <p:nvPr/>
        </p:nvGrpSpPr>
        <p:grpSpPr>
          <a:xfrm>
            <a:off x="7130917" y="4149080"/>
            <a:ext cx="1944216" cy="2664296"/>
            <a:chOff x="7130917" y="3861048"/>
            <a:chExt cx="1944216" cy="2664296"/>
          </a:xfrm>
        </p:grpSpPr>
        <p:sp>
          <p:nvSpPr>
            <p:cNvPr id="9" name="Rounded Rectangle 8"/>
            <p:cNvSpPr/>
            <p:nvPr/>
          </p:nvSpPr>
          <p:spPr>
            <a:xfrm>
              <a:off x="7130917" y="5301208"/>
              <a:ext cx="1944216" cy="1224136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2000" dirty="0">
                  <a:latin typeface="Calibri" pitchFamily="34" charset="0"/>
                </a:rPr>
                <a:t>Data </a:t>
              </a:r>
              <a:r>
                <a:rPr lang="fi-FI" sz="2000" dirty="0" err="1">
                  <a:latin typeface="Calibri" pitchFamily="34" charset="0"/>
                </a:rPr>
                <a:t>collection</a:t>
              </a:r>
              <a:endParaRPr lang="en-US" sz="2000" dirty="0">
                <a:latin typeface="Calibri" pitchFamily="34" charset="0"/>
              </a:endParaRPr>
            </a:p>
          </p:txBody>
        </p:sp>
        <p:cxnSp>
          <p:nvCxnSpPr>
            <p:cNvPr id="30" name="Straight Arrow Connector 29"/>
            <p:cNvCxnSpPr>
              <a:stCxn id="8" idx="2"/>
              <a:endCxn id="9" idx="0"/>
            </p:cNvCxnSpPr>
            <p:nvPr/>
          </p:nvCxnSpPr>
          <p:spPr>
            <a:xfrm>
              <a:off x="8103025" y="3861048"/>
              <a:ext cx="0" cy="1440160"/>
            </a:xfrm>
            <a:prstGeom prst="straightConnector1">
              <a:avLst/>
            </a:prstGeom>
            <a:ln w="57150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/>
          <p:cNvGrpSpPr/>
          <p:nvPr/>
        </p:nvGrpSpPr>
        <p:grpSpPr>
          <a:xfrm>
            <a:off x="4826661" y="5589240"/>
            <a:ext cx="2304256" cy="1224136"/>
            <a:chOff x="4826661" y="5301208"/>
            <a:chExt cx="2304256" cy="1224136"/>
          </a:xfrm>
        </p:grpSpPr>
        <p:sp>
          <p:nvSpPr>
            <p:cNvPr id="10" name="Rounded Rectangle 9"/>
            <p:cNvSpPr/>
            <p:nvPr/>
          </p:nvSpPr>
          <p:spPr>
            <a:xfrm>
              <a:off x="4826661" y="5301208"/>
              <a:ext cx="1944216" cy="1224136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2000" dirty="0">
                  <a:latin typeface="Calibri" pitchFamily="34" charset="0"/>
                </a:rPr>
                <a:t>Data </a:t>
              </a:r>
              <a:r>
                <a:rPr lang="fi-FI" sz="2000" dirty="0" err="1">
                  <a:latin typeface="Calibri" pitchFamily="34" charset="0"/>
                </a:rPr>
                <a:t>analyses</a:t>
              </a:r>
              <a:endParaRPr lang="en-US" sz="2000" dirty="0">
                <a:latin typeface="Calibri" pitchFamily="34" charset="0"/>
              </a:endParaRPr>
            </a:p>
          </p:txBody>
        </p:sp>
        <p:cxnSp>
          <p:nvCxnSpPr>
            <p:cNvPr id="33" name="Straight Arrow Connector 32"/>
            <p:cNvCxnSpPr>
              <a:stCxn id="9" idx="1"/>
              <a:endCxn id="10" idx="3"/>
            </p:cNvCxnSpPr>
            <p:nvPr/>
          </p:nvCxnSpPr>
          <p:spPr>
            <a:xfrm flipH="1">
              <a:off x="6770877" y="5913276"/>
              <a:ext cx="360040" cy="0"/>
            </a:xfrm>
            <a:prstGeom prst="straightConnector1">
              <a:avLst/>
            </a:prstGeom>
            <a:ln w="57150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/>
          <p:cNvGrpSpPr/>
          <p:nvPr/>
        </p:nvGrpSpPr>
        <p:grpSpPr>
          <a:xfrm>
            <a:off x="2522405" y="5589240"/>
            <a:ext cx="2304256" cy="1224136"/>
            <a:chOff x="2522405" y="5301208"/>
            <a:chExt cx="2304256" cy="1224136"/>
          </a:xfrm>
        </p:grpSpPr>
        <p:sp>
          <p:nvSpPr>
            <p:cNvPr id="11" name="Rounded Rectangle 10"/>
            <p:cNvSpPr/>
            <p:nvPr/>
          </p:nvSpPr>
          <p:spPr>
            <a:xfrm>
              <a:off x="2522405" y="5301208"/>
              <a:ext cx="1944216" cy="1224136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2000" dirty="0" err="1">
                  <a:latin typeface="Calibri" pitchFamily="34" charset="0"/>
                </a:rPr>
                <a:t>Writing</a:t>
              </a:r>
              <a:r>
                <a:rPr lang="fi-FI" sz="2000" dirty="0">
                  <a:latin typeface="Calibri" pitchFamily="34" charset="0"/>
                </a:rPr>
                <a:t> a </a:t>
              </a:r>
              <a:r>
                <a:rPr lang="fi-FI" sz="2000" dirty="0" err="1">
                  <a:latin typeface="Calibri" pitchFamily="34" charset="0"/>
                </a:rPr>
                <a:t>scientific</a:t>
              </a:r>
              <a:r>
                <a:rPr lang="fi-FI" sz="2000" dirty="0">
                  <a:latin typeface="Calibri" pitchFamily="34" charset="0"/>
                </a:rPr>
                <a:t> </a:t>
              </a:r>
              <a:r>
                <a:rPr lang="fi-FI" sz="2000" dirty="0" err="1">
                  <a:latin typeface="Calibri" pitchFamily="34" charset="0"/>
                </a:rPr>
                <a:t>report</a:t>
              </a:r>
              <a:endParaRPr lang="en-US" sz="2000" dirty="0">
                <a:latin typeface="Calibri" pitchFamily="34" charset="0"/>
              </a:endParaRPr>
            </a:p>
          </p:txBody>
        </p:sp>
        <p:cxnSp>
          <p:nvCxnSpPr>
            <p:cNvPr id="36" name="Straight Arrow Connector 35"/>
            <p:cNvCxnSpPr>
              <a:stCxn id="10" idx="1"/>
              <a:endCxn id="11" idx="3"/>
            </p:cNvCxnSpPr>
            <p:nvPr/>
          </p:nvCxnSpPr>
          <p:spPr>
            <a:xfrm flipH="1">
              <a:off x="4466621" y="5913276"/>
              <a:ext cx="360040" cy="0"/>
            </a:xfrm>
            <a:prstGeom prst="straightConnector1">
              <a:avLst/>
            </a:prstGeom>
            <a:ln w="57150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ounded Rectangle 63"/>
          <p:cNvSpPr/>
          <p:nvPr/>
        </p:nvSpPr>
        <p:spPr>
          <a:xfrm>
            <a:off x="2528526" y="4583475"/>
            <a:ext cx="1944216" cy="28803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000" dirty="0" err="1">
                <a:latin typeface="Calibri" pitchFamily="34" charset="0"/>
              </a:rPr>
              <a:t>Conclusions</a:t>
            </a:r>
            <a:endParaRPr lang="en-US" sz="2000" dirty="0">
              <a:latin typeface="Calibri" pitchFamily="34" charset="0"/>
            </a:endParaRPr>
          </a:p>
        </p:txBody>
      </p:sp>
      <p:grpSp>
        <p:nvGrpSpPr>
          <p:cNvPr id="132" name="Group 131"/>
          <p:cNvGrpSpPr/>
          <p:nvPr/>
        </p:nvGrpSpPr>
        <p:grpSpPr>
          <a:xfrm>
            <a:off x="2207755" y="2400167"/>
            <a:ext cx="2259239" cy="1031180"/>
            <a:chOff x="2207755" y="2112135"/>
            <a:chExt cx="2259239" cy="1031180"/>
          </a:xfrm>
        </p:grpSpPr>
        <p:sp>
          <p:nvSpPr>
            <p:cNvPr id="60" name="Rounded Rectangle 59"/>
            <p:cNvSpPr/>
            <p:nvPr/>
          </p:nvSpPr>
          <p:spPr>
            <a:xfrm>
              <a:off x="2522778" y="2855283"/>
              <a:ext cx="1944216" cy="288032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2000" dirty="0">
                  <a:latin typeface="Calibri" pitchFamily="34" charset="0"/>
                </a:rPr>
                <a:t>Intro/theory</a:t>
              </a:r>
              <a:endParaRPr lang="en-US" sz="2000" dirty="0">
                <a:latin typeface="Calibri" pitchFamily="34" charset="0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2207755" y="2112135"/>
              <a:ext cx="401391" cy="824248"/>
            </a:xfrm>
            <a:custGeom>
              <a:avLst/>
              <a:gdLst>
                <a:gd name="connsiteX0" fmla="*/ 401391 w 401391"/>
                <a:gd name="connsiteY0" fmla="*/ 0 h 824248"/>
                <a:gd name="connsiteX1" fmla="*/ 15025 w 401391"/>
                <a:gd name="connsiteY1" fmla="*/ 386366 h 824248"/>
                <a:gd name="connsiteX2" fmla="*/ 311239 w 401391"/>
                <a:gd name="connsiteY2" fmla="*/ 824248 h 82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1391" h="824248">
                  <a:moveTo>
                    <a:pt x="401391" y="0"/>
                  </a:moveTo>
                  <a:cubicBezTo>
                    <a:pt x="215720" y="124495"/>
                    <a:pt x="30050" y="248991"/>
                    <a:pt x="15025" y="386366"/>
                  </a:cubicBezTo>
                  <a:cubicBezTo>
                    <a:pt x="0" y="523741"/>
                    <a:pt x="155619" y="673994"/>
                    <a:pt x="311239" y="824248"/>
                  </a:cubicBezTo>
                </a:path>
              </a:pathLst>
            </a:cu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2205901" y="2401606"/>
            <a:ext cx="2268333" cy="3185287"/>
            <a:chOff x="2205901" y="2113574"/>
            <a:chExt cx="2268333" cy="3185287"/>
          </a:xfrm>
        </p:grpSpPr>
        <p:sp>
          <p:nvSpPr>
            <p:cNvPr id="65" name="Rounded Rectangle 64"/>
            <p:cNvSpPr/>
            <p:nvPr/>
          </p:nvSpPr>
          <p:spPr>
            <a:xfrm>
              <a:off x="2530018" y="4655483"/>
              <a:ext cx="1944216" cy="288032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2000" dirty="0" err="1">
                  <a:latin typeface="Calibri" pitchFamily="34" charset="0"/>
                </a:rPr>
                <a:t>Discussion</a:t>
              </a:r>
              <a:endParaRPr lang="en-US" sz="2000" dirty="0">
                <a:latin typeface="Calibri" pitchFamily="34" charset="0"/>
              </a:endParaRPr>
            </a:p>
          </p:txBody>
        </p:sp>
        <p:cxnSp>
          <p:nvCxnSpPr>
            <p:cNvPr id="66" name="Straight Arrow Connector 65"/>
            <p:cNvCxnSpPr>
              <a:stCxn id="65" idx="2"/>
            </p:cNvCxnSpPr>
            <p:nvPr/>
          </p:nvCxnSpPr>
          <p:spPr>
            <a:xfrm flipH="1">
              <a:off x="3491881" y="4943515"/>
              <a:ext cx="10245" cy="355346"/>
            </a:xfrm>
            <a:prstGeom prst="straightConnector1">
              <a:avLst/>
            </a:prstGeom>
            <a:ln w="57150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Freeform 75"/>
            <p:cNvSpPr/>
            <p:nvPr/>
          </p:nvSpPr>
          <p:spPr>
            <a:xfrm>
              <a:off x="2205901" y="2113574"/>
              <a:ext cx="401391" cy="2683577"/>
            </a:xfrm>
            <a:custGeom>
              <a:avLst/>
              <a:gdLst>
                <a:gd name="connsiteX0" fmla="*/ 401391 w 401391"/>
                <a:gd name="connsiteY0" fmla="*/ 0 h 824248"/>
                <a:gd name="connsiteX1" fmla="*/ 15025 w 401391"/>
                <a:gd name="connsiteY1" fmla="*/ 386366 h 824248"/>
                <a:gd name="connsiteX2" fmla="*/ 311239 w 401391"/>
                <a:gd name="connsiteY2" fmla="*/ 824248 h 82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1391" h="824248">
                  <a:moveTo>
                    <a:pt x="401391" y="0"/>
                  </a:moveTo>
                  <a:cubicBezTo>
                    <a:pt x="215720" y="124495"/>
                    <a:pt x="30050" y="248991"/>
                    <a:pt x="15025" y="386366"/>
                  </a:cubicBezTo>
                  <a:cubicBezTo>
                    <a:pt x="0" y="523741"/>
                    <a:pt x="155619" y="673994"/>
                    <a:pt x="311239" y="824248"/>
                  </a:cubicBezTo>
                </a:path>
              </a:pathLst>
            </a:cu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2205901" y="2401606"/>
            <a:ext cx="2839499" cy="1389781"/>
            <a:chOff x="2205901" y="2113574"/>
            <a:chExt cx="2839499" cy="1389781"/>
          </a:xfrm>
        </p:grpSpPr>
        <p:sp>
          <p:nvSpPr>
            <p:cNvPr id="61" name="Rounded Rectangle 60"/>
            <p:cNvSpPr/>
            <p:nvPr/>
          </p:nvSpPr>
          <p:spPr>
            <a:xfrm>
              <a:off x="2522778" y="3215323"/>
              <a:ext cx="1944216" cy="288032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2000" dirty="0" err="1">
                  <a:latin typeface="Calibri" pitchFamily="34" charset="0"/>
                </a:rPr>
                <a:t>RQ’s</a:t>
              </a:r>
              <a:endParaRPr lang="en-US" sz="2000" dirty="0">
                <a:latin typeface="Calibri" pitchFamily="34" charset="0"/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>
              <a:off x="2205901" y="2113574"/>
              <a:ext cx="401391" cy="1243418"/>
            </a:xfrm>
            <a:custGeom>
              <a:avLst/>
              <a:gdLst>
                <a:gd name="connsiteX0" fmla="*/ 401391 w 401391"/>
                <a:gd name="connsiteY0" fmla="*/ 0 h 824248"/>
                <a:gd name="connsiteX1" fmla="*/ 15025 w 401391"/>
                <a:gd name="connsiteY1" fmla="*/ 386366 h 824248"/>
                <a:gd name="connsiteX2" fmla="*/ 311239 w 401391"/>
                <a:gd name="connsiteY2" fmla="*/ 824248 h 82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1391" h="824248">
                  <a:moveTo>
                    <a:pt x="401391" y="0"/>
                  </a:moveTo>
                  <a:cubicBezTo>
                    <a:pt x="215720" y="124495"/>
                    <a:pt x="30050" y="248991"/>
                    <a:pt x="15025" y="386366"/>
                  </a:cubicBezTo>
                  <a:cubicBezTo>
                    <a:pt x="0" y="523741"/>
                    <a:pt x="155619" y="673994"/>
                    <a:pt x="311239" y="824248"/>
                  </a:cubicBezTo>
                </a:path>
              </a:pathLst>
            </a:cu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4502341" y="2163651"/>
              <a:ext cx="543059" cy="1197735"/>
            </a:xfrm>
            <a:custGeom>
              <a:avLst/>
              <a:gdLst>
                <a:gd name="connsiteX0" fmla="*/ 476518 w 543059"/>
                <a:gd name="connsiteY0" fmla="*/ 0 h 1197735"/>
                <a:gd name="connsiteX1" fmla="*/ 463639 w 543059"/>
                <a:gd name="connsiteY1" fmla="*/ 734095 h 1197735"/>
                <a:gd name="connsiteX2" fmla="*/ 0 w 543059"/>
                <a:gd name="connsiteY2" fmla="*/ 1197735 h 1197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3059" h="1197735">
                  <a:moveTo>
                    <a:pt x="476518" y="0"/>
                  </a:moveTo>
                  <a:cubicBezTo>
                    <a:pt x="509788" y="267236"/>
                    <a:pt x="543059" y="534473"/>
                    <a:pt x="463639" y="734095"/>
                  </a:cubicBezTo>
                  <a:cubicBezTo>
                    <a:pt x="384219" y="933717"/>
                    <a:pt x="192109" y="1065726"/>
                    <a:pt x="0" y="1197735"/>
                  </a:cubicBezTo>
                </a:path>
              </a:pathLst>
            </a:cu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2213881" y="2401606"/>
            <a:ext cx="5070296" cy="3192522"/>
            <a:chOff x="2213881" y="2113574"/>
            <a:chExt cx="5070296" cy="3192522"/>
          </a:xfrm>
        </p:grpSpPr>
        <p:sp>
          <p:nvSpPr>
            <p:cNvPr id="62" name="Rounded Rectangle 61"/>
            <p:cNvSpPr/>
            <p:nvPr/>
          </p:nvSpPr>
          <p:spPr>
            <a:xfrm>
              <a:off x="2522778" y="3575363"/>
              <a:ext cx="1944216" cy="288032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2000" dirty="0" err="1">
                  <a:latin typeface="Calibri" pitchFamily="34" charset="0"/>
                </a:rPr>
                <a:t>Method</a:t>
              </a:r>
              <a:endParaRPr lang="en-US" sz="2000" dirty="0">
                <a:latin typeface="Calibri" pitchFamily="34" charset="0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>
              <a:off x="2213881" y="2113574"/>
              <a:ext cx="401391" cy="1603457"/>
            </a:xfrm>
            <a:custGeom>
              <a:avLst/>
              <a:gdLst>
                <a:gd name="connsiteX0" fmla="*/ 401391 w 401391"/>
                <a:gd name="connsiteY0" fmla="*/ 0 h 824248"/>
                <a:gd name="connsiteX1" fmla="*/ 15025 w 401391"/>
                <a:gd name="connsiteY1" fmla="*/ 386366 h 824248"/>
                <a:gd name="connsiteX2" fmla="*/ 311239 w 401391"/>
                <a:gd name="connsiteY2" fmla="*/ 824248 h 82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1391" h="824248">
                  <a:moveTo>
                    <a:pt x="401391" y="0"/>
                  </a:moveTo>
                  <a:cubicBezTo>
                    <a:pt x="215720" y="124495"/>
                    <a:pt x="30050" y="248991"/>
                    <a:pt x="15025" y="386366"/>
                  </a:cubicBezTo>
                  <a:cubicBezTo>
                    <a:pt x="0" y="523741"/>
                    <a:pt x="155619" y="673994"/>
                    <a:pt x="311239" y="824248"/>
                  </a:cubicBezTo>
                </a:path>
              </a:pathLst>
            </a:cu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 78"/>
            <p:cNvSpPr/>
            <p:nvPr/>
          </p:nvSpPr>
          <p:spPr>
            <a:xfrm>
              <a:off x="4463704" y="2150772"/>
              <a:ext cx="2807595" cy="1558343"/>
            </a:xfrm>
            <a:custGeom>
              <a:avLst/>
              <a:gdLst>
                <a:gd name="connsiteX0" fmla="*/ 2807595 w 2807595"/>
                <a:gd name="connsiteY0" fmla="*/ 0 h 1558343"/>
                <a:gd name="connsiteX1" fmla="*/ 1764406 w 2807595"/>
                <a:gd name="connsiteY1" fmla="*/ 1107583 h 1558343"/>
                <a:gd name="connsiteX2" fmla="*/ 0 w 2807595"/>
                <a:gd name="connsiteY2" fmla="*/ 1558343 h 155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7595" h="1558343">
                  <a:moveTo>
                    <a:pt x="2807595" y="0"/>
                  </a:moveTo>
                  <a:cubicBezTo>
                    <a:pt x="2519966" y="423929"/>
                    <a:pt x="2232338" y="847859"/>
                    <a:pt x="1764406" y="1107583"/>
                  </a:cubicBezTo>
                  <a:cubicBezTo>
                    <a:pt x="1296474" y="1367307"/>
                    <a:pt x="648237" y="1462825"/>
                    <a:pt x="0" y="1558343"/>
                  </a:cubicBezTo>
                </a:path>
              </a:pathLst>
            </a:cu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4463704" y="3713408"/>
              <a:ext cx="2665927" cy="137375"/>
            </a:xfrm>
            <a:custGeom>
              <a:avLst/>
              <a:gdLst>
                <a:gd name="connsiteX0" fmla="*/ 2665927 w 2665927"/>
                <a:gd name="connsiteY0" fmla="*/ 137375 h 137375"/>
                <a:gd name="connsiteX1" fmla="*/ 1571223 w 2665927"/>
                <a:gd name="connsiteY1" fmla="*/ 8586 h 137375"/>
                <a:gd name="connsiteX2" fmla="*/ 0 w 2665927"/>
                <a:gd name="connsiteY2" fmla="*/ 85860 h 13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5927" h="137375">
                  <a:moveTo>
                    <a:pt x="2665927" y="137375"/>
                  </a:moveTo>
                  <a:cubicBezTo>
                    <a:pt x="2340735" y="77273"/>
                    <a:pt x="2015544" y="17172"/>
                    <a:pt x="1571223" y="8586"/>
                  </a:cubicBezTo>
                  <a:cubicBezTo>
                    <a:pt x="1126902" y="0"/>
                    <a:pt x="563451" y="42930"/>
                    <a:pt x="0" y="85860"/>
                  </a:cubicBezTo>
                </a:path>
              </a:pathLst>
            </a:cu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4476583" y="3863662"/>
              <a:ext cx="2807594" cy="1442434"/>
            </a:xfrm>
            <a:custGeom>
              <a:avLst/>
              <a:gdLst>
                <a:gd name="connsiteX0" fmla="*/ 2807594 w 2807594"/>
                <a:gd name="connsiteY0" fmla="*/ 1442434 h 1442434"/>
                <a:gd name="connsiteX1" fmla="*/ 1841679 w 2807594"/>
                <a:gd name="connsiteY1" fmla="*/ 399245 h 1442434"/>
                <a:gd name="connsiteX2" fmla="*/ 0 w 2807594"/>
                <a:gd name="connsiteY2" fmla="*/ 0 h 144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7594" h="1442434">
                  <a:moveTo>
                    <a:pt x="2807594" y="1442434"/>
                  </a:moveTo>
                  <a:cubicBezTo>
                    <a:pt x="2558602" y="1041042"/>
                    <a:pt x="2309611" y="639651"/>
                    <a:pt x="1841679" y="399245"/>
                  </a:cubicBezTo>
                  <a:cubicBezTo>
                    <a:pt x="1373747" y="158839"/>
                    <a:pt x="686873" y="79419"/>
                    <a:pt x="0" y="0"/>
                  </a:cubicBezTo>
                </a:path>
              </a:pathLst>
            </a:cu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2536030" y="4223435"/>
            <a:ext cx="2511516" cy="1396451"/>
            <a:chOff x="2536030" y="3935403"/>
            <a:chExt cx="2511516" cy="1396451"/>
          </a:xfrm>
        </p:grpSpPr>
        <p:sp>
          <p:nvSpPr>
            <p:cNvPr id="63" name="Rounded Rectangle 62"/>
            <p:cNvSpPr/>
            <p:nvPr/>
          </p:nvSpPr>
          <p:spPr>
            <a:xfrm>
              <a:off x="2536030" y="3935403"/>
              <a:ext cx="1944216" cy="288032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2000" dirty="0" err="1">
                  <a:latin typeface="Calibri" pitchFamily="34" charset="0"/>
                </a:rPr>
                <a:t>Results</a:t>
              </a:r>
              <a:endParaRPr lang="en-US" sz="2000" dirty="0">
                <a:latin typeface="Calibri" pitchFamily="34" charset="0"/>
              </a:endParaRPr>
            </a:p>
          </p:txBody>
        </p:sp>
        <p:sp>
          <p:nvSpPr>
            <p:cNvPr id="82" name="Freeform 81"/>
            <p:cNvSpPr/>
            <p:nvPr/>
          </p:nvSpPr>
          <p:spPr>
            <a:xfrm>
              <a:off x="4502341" y="4056845"/>
              <a:ext cx="545205" cy="1275009"/>
            </a:xfrm>
            <a:custGeom>
              <a:avLst/>
              <a:gdLst>
                <a:gd name="connsiteX0" fmla="*/ 489397 w 545205"/>
                <a:gd name="connsiteY0" fmla="*/ 1275009 h 1275009"/>
                <a:gd name="connsiteX1" fmla="*/ 463639 w 545205"/>
                <a:gd name="connsiteY1" fmla="*/ 296214 h 1275009"/>
                <a:gd name="connsiteX2" fmla="*/ 0 w 545205"/>
                <a:gd name="connsiteY2" fmla="*/ 0 h 127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5205" h="1275009">
                  <a:moveTo>
                    <a:pt x="489397" y="1275009"/>
                  </a:moveTo>
                  <a:cubicBezTo>
                    <a:pt x="517301" y="891862"/>
                    <a:pt x="545205" y="508716"/>
                    <a:pt x="463639" y="296214"/>
                  </a:cubicBezTo>
                  <a:cubicBezTo>
                    <a:pt x="382073" y="83713"/>
                    <a:pt x="191036" y="41856"/>
                    <a:pt x="0" y="0"/>
                  </a:cubicBezTo>
                </a:path>
              </a:pathLst>
            </a:cu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5" name="Straight Arrow Connector 84"/>
          <p:cNvCxnSpPr/>
          <p:nvPr/>
        </p:nvCxnSpPr>
        <p:spPr>
          <a:xfrm>
            <a:off x="2157099" y="2060848"/>
            <a:ext cx="3600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4466621" y="2060848"/>
            <a:ext cx="3600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6770877" y="2060848"/>
            <a:ext cx="3600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7850997" y="5229200"/>
            <a:ext cx="0" cy="360040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Flowchart: Magnetic Disk 98"/>
          <p:cNvSpPr/>
          <p:nvPr/>
        </p:nvSpPr>
        <p:spPr>
          <a:xfrm>
            <a:off x="323528" y="2204864"/>
            <a:ext cx="1766829" cy="1440160"/>
          </a:xfrm>
          <a:prstGeom prst="flowChartMagneticDisk">
            <a:avLst/>
          </a:prstGeom>
          <a:solidFill>
            <a:srgbClr val="66006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800" b="1" dirty="0" err="1">
                <a:latin typeface="Calibri" pitchFamily="34" charset="0"/>
              </a:rPr>
              <a:t>Database</a:t>
            </a:r>
            <a:r>
              <a:rPr lang="fi-FI" sz="1800" b="1" dirty="0">
                <a:latin typeface="Calibri" pitchFamily="34" charset="0"/>
              </a:rPr>
              <a:t> of </a:t>
            </a:r>
            <a:r>
              <a:rPr lang="fi-FI" sz="1800" b="1" dirty="0" err="1">
                <a:latin typeface="Calibri" pitchFamily="34" charset="0"/>
              </a:rPr>
              <a:t>scientific</a:t>
            </a:r>
            <a:r>
              <a:rPr lang="fi-FI" sz="1800" b="1" dirty="0">
                <a:latin typeface="Calibri" pitchFamily="34" charset="0"/>
              </a:rPr>
              <a:t> </a:t>
            </a:r>
            <a:r>
              <a:rPr lang="fi-FI" sz="1800" b="1" dirty="0" err="1">
                <a:latin typeface="Calibri" pitchFamily="34" charset="0"/>
              </a:rPr>
              <a:t>knowledge</a:t>
            </a:r>
            <a:endParaRPr lang="en-US" sz="1800" b="1" dirty="0">
              <a:latin typeface="Calibri" pitchFamily="34" charset="0"/>
            </a:endParaRPr>
          </a:p>
        </p:txBody>
      </p:sp>
      <p:grpSp>
        <p:nvGrpSpPr>
          <p:cNvPr id="139" name="Group 138"/>
          <p:cNvGrpSpPr/>
          <p:nvPr/>
        </p:nvGrpSpPr>
        <p:grpSpPr>
          <a:xfrm>
            <a:off x="227889" y="3717032"/>
            <a:ext cx="1944216" cy="1872208"/>
            <a:chOff x="227889" y="3429000"/>
            <a:chExt cx="1944216" cy="1872208"/>
          </a:xfrm>
        </p:grpSpPr>
        <p:grpSp>
          <p:nvGrpSpPr>
            <p:cNvPr id="138" name="Group 137"/>
            <p:cNvGrpSpPr/>
            <p:nvPr/>
          </p:nvGrpSpPr>
          <p:grpSpPr>
            <a:xfrm>
              <a:off x="227889" y="3717032"/>
              <a:ext cx="1944216" cy="1584176"/>
              <a:chOff x="227889" y="3717032"/>
              <a:chExt cx="1944216" cy="1584176"/>
            </a:xfrm>
          </p:grpSpPr>
          <p:cxnSp>
            <p:nvCxnSpPr>
              <p:cNvPr id="57" name="Straight Arrow Connector 56"/>
              <p:cNvCxnSpPr>
                <a:stCxn id="12" idx="0"/>
                <a:endCxn id="13" idx="2"/>
              </p:cNvCxnSpPr>
              <p:nvPr/>
            </p:nvCxnSpPr>
            <p:spPr>
              <a:xfrm flipH="1" flipV="1">
                <a:off x="1199997" y="4941168"/>
                <a:ext cx="3885" cy="360040"/>
              </a:xfrm>
              <a:prstGeom prst="straightConnector1">
                <a:avLst/>
              </a:prstGeom>
              <a:ln w="57150">
                <a:solidFill>
                  <a:srgbClr val="008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ounded Rectangle 12"/>
              <p:cNvSpPr/>
              <p:nvPr/>
            </p:nvSpPr>
            <p:spPr>
              <a:xfrm>
                <a:off x="227889" y="3717032"/>
                <a:ext cx="1944216" cy="1224136"/>
              </a:xfrm>
              <a:prstGeom prst="round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i-FI" sz="2000" dirty="0" err="1">
                    <a:latin typeface="Calibri" pitchFamily="34" charset="0"/>
                  </a:rPr>
                  <a:t>Publication</a:t>
                </a:r>
                <a:r>
                  <a:rPr lang="fi-FI" sz="2000" dirty="0">
                    <a:latin typeface="Calibri" pitchFamily="34" charset="0"/>
                  </a:rPr>
                  <a:t> of the </a:t>
                </a:r>
                <a:r>
                  <a:rPr lang="fi-FI" sz="2000" dirty="0" err="1">
                    <a:latin typeface="Calibri" pitchFamily="34" charset="0"/>
                  </a:rPr>
                  <a:t>report</a:t>
                </a:r>
                <a:endParaRPr lang="en-US" sz="2000" dirty="0">
                  <a:latin typeface="Calibri" pitchFamily="34" charset="0"/>
                </a:endParaRPr>
              </a:p>
            </p:txBody>
          </p:sp>
        </p:grpSp>
        <p:cxnSp>
          <p:nvCxnSpPr>
            <p:cNvPr id="100" name="Straight Arrow Connector 99"/>
            <p:cNvCxnSpPr>
              <a:stCxn id="13" idx="0"/>
              <a:endCxn id="99" idx="3"/>
            </p:cNvCxnSpPr>
            <p:nvPr/>
          </p:nvCxnSpPr>
          <p:spPr>
            <a:xfrm flipV="1">
              <a:off x="1199997" y="3429000"/>
              <a:ext cx="6946" cy="288032"/>
            </a:xfrm>
            <a:prstGeom prst="straightConnector1">
              <a:avLst/>
            </a:prstGeom>
            <a:ln w="57150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Cloud Callout 108"/>
          <p:cNvSpPr/>
          <p:nvPr/>
        </p:nvSpPr>
        <p:spPr>
          <a:xfrm>
            <a:off x="110645" y="548680"/>
            <a:ext cx="2123728" cy="1800200"/>
          </a:xfrm>
          <a:prstGeom prst="cloudCallout">
            <a:avLst>
              <a:gd name="adj1" fmla="val 1230"/>
              <a:gd name="adj2" fmla="val 59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 err="1">
                <a:solidFill>
                  <a:srgbClr val="660066"/>
                </a:solidFill>
                <a:latin typeface="Calibri" pitchFamily="34" charset="0"/>
              </a:rPr>
              <a:t>Original</a:t>
            </a:r>
            <a:r>
              <a:rPr lang="fi-FI" sz="2000" dirty="0">
                <a:solidFill>
                  <a:srgbClr val="660066"/>
                </a:solidFill>
                <a:latin typeface="Calibri" pitchFamily="34" charset="0"/>
              </a:rPr>
              <a:t> </a:t>
            </a:r>
            <a:r>
              <a:rPr lang="fi-FI" sz="2000" dirty="0">
                <a:solidFill>
                  <a:schemeClr val="tx1"/>
                </a:solidFill>
                <a:latin typeface="Calibri" pitchFamily="34" charset="0"/>
              </a:rPr>
              <a:t>idea for the </a:t>
            </a:r>
            <a:r>
              <a:rPr lang="fi-FI" sz="2000" dirty="0" err="1">
                <a:solidFill>
                  <a:schemeClr val="tx1"/>
                </a:solidFill>
                <a:latin typeface="Calibri" pitchFamily="34" charset="0"/>
              </a:rPr>
              <a:t>research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88" name="Straight Arrow Connector 87"/>
          <p:cNvCxnSpPr>
            <a:stCxn id="6" idx="2"/>
            <a:endCxn id="8" idx="1"/>
          </p:cNvCxnSpPr>
          <p:nvPr/>
        </p:nvCxnSpPr>
        <p:spPr>
          <a:xfrm>
            <a:off x="5798769" y="2420888"/>
            <a:ext cx="1332148" cy="1116124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7850997" y="2420888"/>
            <a:ext cx="14371" cy="504056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iruutu 1"/>
          <p:cNvSpPr txBox="1"/>
          <p:nvPr/>
        </p:nvSpPr>
        <p:spPr>
          <a:xfrm>
            <a:off x="4791923" y="3648523"/>
            <a:ext cx="2050305" cy="1200329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i-FI" b="1" dirty="0">
                <a:latin typeface="Calibri" charset="0"/>
                <a:ea typeface="Calibri" charset="0"/>
                <a:cs typeface="Calibri" charset="0"/>
              </a:rPr>
              <a:t>Design</a:t>
            </a:r>
          </a:p>
          <a:p>
            <a:r>
              <a:rPr lang="fi-FI" b="1" dirty="0">
                <a:latin typeface="Calibri" charset="0"/>
                <a:ea typeface="Calibri" charset="0"/>
                <a:cs typeface="Calibri" charset="0"/>
              </a:rPr>
              <a:t>vs.</a:t>
            </a:r>
          </a:p>
          <a:p>
            <a:r>
              <a:rPr lang="fi-FI" b="1" dirty="0" err="1">
                <a:latin typeface="Calibri" charset="0"/>
                <a:ea typeface="Calibri" charset="0"/>
                <a:cs typeface="Calibri" charset="0"/>
              </a:rPr>
              <a:t>Methodology</a:t>
            </a:r>
            <a:r>
              <a:rPr lang="fi-FI" b="1" dirty="0">
                <a:latin typeface="Calibri" charset="0"/>
                <a:ea typeface="Calibri" charset="0"/>
                <a:cs typeface="Calibri" charset="0"/>
              </a:rPr>
              <a:t>?</a:t>
            </a:r>
          </a:p>
        </p:txBody>
      </p:sp>
      <p:grpSp>
        <p:nvGrpSpPr>
          <p:cNvPr id="69" name="Group 125"/>
          <p:cNvGrpSpPr/>
          <p:nvPr/>
        </p:nvGrpSpPr>
        <p:grpSpPr>
          <a:xfrm>
            <a:off x="7130917" y="4221088"/>
            <a:ext cx="1944216" cy="1008112"/>
            <a:chOff x="7130917" y="2204864"/>
            <a:chExt cx="1944216" cy="1008112"/>
          </a:xfrm>
        </p:grpSpPr>
        <p:sp>
          <p:nvSpPr>
            <p:cNvPr id="70" name="Rounded Rectangle 82"/>
            <p:cNvSpPr/>
            <p:nvPr/>
          </p:nvSpPr>
          <p:spPr>
            <a:xfrm>
              <a:off x="7130917" y="2204864"/>
              <a:ext cx="1944216" cy="635460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2000" dirty="0" err="1">
                  <a:latin typeface="Calibri" pitchFamily="34" charset="0"/>
                </a:rPr>
                <a:t>Primary</a:t>
              </a:r>
              <a:r>
                <a:rPr lang="fi-FI" sz="2000" dirty="0">
                  <a:latin typeface="Calibri" pitchFamily="34" charset="0"/>
                </a:rPr>
                <a:t> / </a:t>
              </a:r>
              <a:r>
                <a:rPr lang="fi-FI" sz="2000" dirty="0" err="1">
                  <a:latin typeface="Calibri" pitchFamily="34" charset="0"/>
                </a:rPr>
                <a:t>secondary</a:t>
              </a:r>
              <a:r>
                <a:rPr lang="fi-FI" sz="2000" dirty="0">
                  <a:latin typeface="Calibri" pitchFamily="34" charset="0"/>
                </a:rPr>
                <a:t> data</a:t>
              </a:r>
              <a:endParaRPr lang="en-US" sz="2000" dirty="0">
                <a:latin typeface="Calibri" pitchFamily="34" charset="0"/>
              </a:endParaRPr>
            </a:p>
          </p:txBody>
        </p:sp>
        <p:sp>
          <p:nvSpPr>
            <p:cNvPr id="71" name="Rounded Rectangle 83"/>
            <p:cNvSpPr/>
            <p:nvPr/>
          </p:nvSpPr>
          <p:spPr>
            <a:xfrm>
              <a:off x="7130917" y="2924944"/>
              <a:ext cx="1944216" cy="288032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2000" dirty="0" err="1">
                  <a:latin typeface="Calibri" pitchFamily="34" charset="0"/>
                </a:rPr>
                <a:t>Instruments</a:t>
              </a:r>
              <a:endParaRPr lang="en-US" sz="2000" dirty="0">
                <a:latin typeface="Calibri" pitchFamily="34" charset="0"/>
              </a:endParaRP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231774" y="5589240"/>
            <a:ext cx="2290631" cy="1224136"/>
            <a:chOff x="231774" y="5301208"/>
            <a:chExt cx="2290631" cy="1224136"/>
          </a:xfrm>
        </p:grpSpPr>
        <p:sp>
          <p:nvSpPr>
            <p:cNvPr id="12" name="Rounded Rectangle 11"/>
            <p:cNvSpPr/>
            <p:nvPr/>
          </p:nvSpPr>
          <p:spPr>
            <a:xfrm>
              <a:off x="231774" y="5301208"/>
              <a:ext cx="1944216" cy="1224136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2000" dirty="0">
                  <a:latin typeface="Calibri" pitchFamily="34" charset="0"/>
                </a:rPr>
                <a:t>Peer review</a:t>
              </a:r>
              <a:endParaRPr lang="en-US" sz="2000" dirty="0">
                <a:latin typeface="Calibri" pitchFamily="34" charset="0"/>
              </a:endParaRPr>
            </a:p>
          </p:txBody>
        </p:sp>
        <p:cxnSp>
          <p:nvCxnSpPr>
            <p:cNvPr id="54" name="Straight Arrow Connector 53"/>
            <p:cNvCxnSpPr>
              <a:stCxn id="11" idx="1"/>
              <a:endCxn id="12" idx="3"/>
            </p:cNvCxnSpPr>
            <p:nvPr/>
          </p:nvCxnSpPr>
          <p:spPr>
            <a:xfrm flipH="1">
              <a:off x="2175990" y="5913276"/>
              <a:ext cx="346415" cy="0"/>
            </a:xfrm>
            <a:prstGeom prst="straightConnector1">
              <a:avLst/>
            </a:prstGeom>
            <a:ln w="57150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327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0713" y="332656"/>
            <a:ext cx="8229600" cy="1143000"/>
          </a:xfrm>
        </p:spPr>
        <p:txBody>
          <a:bodyPr/>
          <a:lstStyle/>
          <a:p>
            <a:r>
              <a:rPr lang="fi-FI" dirty="0">
                <a:latin typeface="Calibri" charset="0"/>
                <a:ea typeface="Calibri" charset="0"/>
                <a:cs typeface="Calibri" charset="0"/>
              </a:rPr>
              <a:t>Design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>
                <a:latin typeface="Calibri" charset="0"/>
                <a:ea typeface="Calibri" charset="0"/>
                <a:cs typeface="Calibri" charset="0"/>
              </a:rPr>
              <a:t>Design</a:t>
            </a:r>
            <a:r>
              <a:rPr lang="fi-FI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focuses</a:t>
            </a:r>
            <a:r>
              <a:rPr lang="fi-FI" dirty="0">
                <a:latin typeface="Calibri" charset="0"/>
                <a:ea typeface="Calibri" charset="0"/>
                <a:cs typeface="Calibri" charset="0"/>
              </a:rPr>
              <a:t> on </a:t>
            </a:r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the</a:t>
            </a:r>
            <a:r>
              <a:rPr lang="fi-FI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procedures</a:t>
            </a:r>
            <a:r>
              <a:rPr lang="fi-FI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related</a:t>
            </a:r>
            <a:r>
              <a:rPr lang="fi-FI" dirty="0">
                <a:latin typeface="Calibri" charset="0"/>
                <a:ea typeface="Calibri" charset="0"/>
                <a:cs typeface="Calibri" charset="0"/>
              </a:rPr>
              <a:t> to </a:t>
            </a:r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outcomes</a:t>
            </a:r>
            <a:endParaRPr lang="fi-FI" dirty="0">
              <a:latin typeface="Calibri" charset="0"/>
              <a:ea typeface="Calibri" charset="0"/>
              <a:cs typeface="Calibri" charset="0"/>
            </a:endParaRPr>
          </a:p>
          <a:p>
            <a:pPr lvl="1"/>
            <a:r>
              <a:rPr lang="fi-FI" sz="2000" dirty="0" err="1">
                <a:latin typeface="Calibri" charset="0"/>
                <a:ea typeface="Calibri" charset="0"/>
                <a:cs typeface="Calibri" charset="0"/>
              </a:rPr>
              <a:t>Historical</a:t>
            </a:r>
            <a:r>
              <a:rPr lang="fi-FI" sz="20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fi-FI" sz="2000" dirty="0" err="1">
                <a:latin typeface="Calibri" charset="0"/>
                <a:ea typeface="Calibri" charset="0"/>
                <a:cs typeface="Calibri" charset="0"/>
              </a:rPr>
              <a:t>comparative</a:t>
            </a:r>
            <a:r>
              <a:rPr lang="fi-FI" sz="20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fi-FI" sz="2000" dirty="0" err="1">
                <a:latin typeface="Calibri" charset="0"/>
                <a:ea typeface="Calibri" charset="0"/>
                <a:cs typeface="Calibri" charset="0"/>
              </a:rPr>
              <a:t>interpretive</a:t>
            </a:r>
            <a:r>
              <a:rPr lang="fi-FI" sz="20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fi-FI" sz="2000" dirty="0" err="1">
                <a:latin typeface="Calibri" charset="0"/>
                <a:ea typeface="Calibri" charset="0"/>
                <a:cs typeface="Calibri" charset="0"/>
              </a:rPr>
              <a:t>exploratory</a:t>
            </a:r>
            <a:r>
              <a:rPr lang="fi-FI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000" dirty="0" err="1">
                <a:latin typeface="Calibri" charset="0"/>
                <a:ea typeface="Calibri" charset="0"/>
                <a:cs typeface="Calibri" charset="0"/>
              </a:rPr>
              <a:t>research</a:t>
            </a:r>
            <a:endParaRPr lang="fi-FI" sz="2000" dirty="0">
              <a:latin typeface="Calibri" charset="0"/>
              <a:ea typeface="Calibri" charset="0"/>
              <a:cs typeface="Calibri" charset="0"/>
            </a:endParaRPr>
          </a:p>
          <a:p>
            <a:pPr lvl="1"/>
            <a:r>
              <a:rPr lang="fi-FI" sz="2000" b="1" dirty="0" err="1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What</a:t>
            </a:r>
            <a:r>
              <a:rPr lang="fi-FI" sz="20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000" b="1" dirty="0" err="1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evidence</a:t>
            </a:r>
            <a:r>
              <a:rPr lang="fi-FI" sz="20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is </a:t>
            </a:r>
            <a:r>
              <a:rPr lang="fi-FI" sz="2000" b="1" dirty="0" err="1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needed</a:t>
            </a:r>
            <a:r>
              <a:rPr lang="fi-FI" sz="20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to </a:t>
            </a:r>
            <a:r>
              <a:rPr lang="fi-FI" sz="2000" b="1" dirty="0" err="1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answer</a:t>
            </a:r>
            <a:r>
              <a:rPr lang="fi-FI" sz="20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000" b="1" dirty="0" err="1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research</a:t>
            </a:r>
            <a:r>
              <a:rPr lang="fi-FI" sz="20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000" b="1" dirty="0" err="1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question</a:t>
            </a:r>
            <a:r>
              <a:rPr lang="fi-FI" sz="20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(s)?</a:t>
            </a:r>
          </a:p>
          <a:p>
            <a:r>
              <a:rPr lang="fi-FI" b="1" dirty="0" err="1">
                <a:latin typeface="Calibri" charset="0"/>
                <a:ea typeface="Calibri" charset="0"/>
                <a:cs typeface="Calibri" charset="0"/>
              </a:rPr>
              <a:t>Methodology</a:t>
            </a:r>
            <a:r>
              <a:rPr lang="fi-FI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focuses</a:t>
            </a:r>
            <a:r>
              <a:rPr lang="fi-FI" dirty="0">
                <a:latin typeface="Calibri" charset="0"/>
                <a:ea typeface="Calibri" charset="0"/>
                <a:cs typeface="Calibri" charset="0"/>
              </a:rPr>
              <a:t> on </a:t>
            </a:r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the</a:t>
            </a:r>
            <a:r>
              <a:rPr lang="fi-FI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research</a:t>
            </a:r>
            <a:r>
              <a:rPr lang="fi-FI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process</a:t>
            </a:r>
            <a:r>
              <a:rPr lang="fi-FI" dirty="0"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instrumentation</a:t>
            </a:r>
            <a:r>
              <a:rPr lang="fi-FI" dirty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analyses</a:t>
            </a:r>
            <a:r>
              <a:rPr lang="fi-FI" dirty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lvl="1"/>
            <a:r>
              <a:rPr lang="fi-FI" sz="2000" dirty="0" err="1">
                <a:latin typeface="Calibri" charset="0"/>
                <a:ea typeface="Calibri" charset="0"/>
                <a:cs typeface="Calibri" charset="0"/>
              </a:rPr>
              <a:t>Primary data (collected first time by a research group)</a:t>
            </a:r>
            <a:r>
              <a:rPr lang="fi-FI" sz="2000" dirty="0">
                <a:latin typeface="Calibri" charset="0"/>
                <a:ea typeface="Calibri" charset="0"/>
                <a:cs typeface="Calibri" charset="0"/>
              </a:rPr>
              <a:t> and/or </a:t>
            </a:r>
            <a:r>
              <a:rPr lang="fi-FI" sz="2000" dirty="0" err="1">
                <a:latin typeface="Calibri" charset="0"/>
                <a:ea typeface="Calibri" charset="0"/>
                <a:cs typeface="Calibri" charset="0"/>
              </a:rPr>
              <a:t>secondary</a:t>
            </a:r>
            <a:r>
              <a:rPr lang="fi-FI" sz="2000" dirty="0">
                <a:latin typeface="Calibri" charset="0"/>
                <a:ea typeface="Calibri" charset="0"/>
                <a:cs typeface="Calibri" charset="0"/>
              </a:rPr>
              <a:t> data (already collected by others)</a:t>
            </a:r>
          </a:p>
          <a:p>
            <a:pPr lvl="1"/>
            <a:r>
              <a:rPr lang="fi-FI" sz="20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How to </a:t>
            </a:r>
            <a:r>
              <a:rPr lang="fi-FI" sz="2000" b="1" dirty="0" err="1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conduct</a:t>
            </a:r>
            <a:r>
              <a:rPr lang="fi-FI" sz="20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000" b="1" dirty="0" err="1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analyses</a:t>
            </a:r>
            <a:r>
              <a:rPr lang="fi-FI" sz="20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in </a:t>
            </a:r>
            <a:r>
              <a:rPr lang="fi-FI" sz="2000" b="1" dirty="0" err="1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robust</a:t>
            </a:r>
            <a:r>
              <a:rPr lang="fi-FI" sz="20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fi-FI" sz="2000" b="1" dirty="0" err="1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unbiased</a:t>
            </a:r>
            <a:r>
              <a:rPr lang="fi-FI" sz="20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000" b="1" dirty="0" err="1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way?</a:t>
            </a:r>
            <a:endParaRPr lang="fi-FI" sz="2000" b="1" dirty="0">
              <a:solidFill>
                <a:schemeClr val="accent5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lvl="1"/>
            <a:endParaRPr lang="fi-FI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348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yöristetty suorakulmio 4">
            <a:extLst>
              <a:ext uri="{FF2B5EF4-FFF2-40B4-BE49-F238E27FC236}">
                <a16:creationId xmlns:a16="http://schemas.microsoft.com/office/drawing/2014/main" id="{7333F75E-5AD4-9D47-AD0E-45331676E194}"/>
              </a:ext>
            </a:extLst>
          </p:cNvPr>
          <p:cNvSpPr/>
          <p:nvPr/>
        </p:nvSpPr>
        <p:spPr>
          <a:xfrm>
            <a:off x="971600" y="2218212"/>
            <a:ext cx="7992888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DFA00B7-48D8-FA42-A92A-EACBAC358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Content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3857A5EA-B4A4-E64F-9A1C-F77D6AAA8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13" y="1340768"/>
            <a:ext cx="8229600" cy="4912395"/>
          </a:xfrm>
        </p:spPr>
        <p:txBody>
          <a:bodyPr/>
          <a:lstStyle/>
          <a:p>
            <a:r>
              <a:rPr lang="fi-FI"/>
              <a:t>Introduction</a:t>
            </a:r>
          </a:p>
          <a:p>
            <a:r>
              <a:rPr lang="fi-FI"/>
              <a:t>Design</a:t>
            </a:r>
          </a:p>
          <a:p>
            <a:pPr lvl="1"/>
            <a:r>
              <a:rPr lang="fi-FI"/>
              <a:t>Types of design</a:t>
            </a:r>
          </a:p>
          <a:p>
            <a:pPr lvl="1"/>
            <a:r>
              <a:rPr lang="fi-FI"/>
              <a:t>Mono/multi/mixed-method research</a:t>
            </a:r>
          </a:p>
          <a:p>
            <a:pPr lvl="1"/>
            <a:r>
              <a:rPr lang="fi-FI"/>
              <a:t>Time and design</a:t>
            </a:r>
          </a:p>
          <a:p>
            <a:pPr lvl="1"/>
            <a:r>
              <a:rPr lang="fi-FI"/>
              <a:t>Data collection</a:t>
            </a:r>
          </a:p>
          <a:p>
            <a:r>
              <a:rPr lang="fi-FI"/>
              <a:t>Survey design</a:t>
            </a:r>
          </a:p>
          <a:p>
            <a:r>
              <a:rPr lang="fi-FI"/>
              <a:t>Statistical data analysis</a:t>
            </a:r>
          </a:p>
        </p:txBody>
      </p:sp>
    </p:spTree>
    <p:extLst>
      <p:ext uri="{BB962C8B-B14F-4D97-AF65-F5344CB8AC3E}">
        <p14:creationId xmlns:p14="http://schemas.microsoft.com/office/powerpoint/2010/main" val="2065284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26741" y="2235587"/>
            <a:ext cx="34693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Booth, W. C., Colomb, G. G., Williams, J. M., Bizup, J., &amp; Fitzgerald, W. T. (2016). </a:t>
            </a:r>
            <a:r>
              <a:rPr lang="en-US" sz="1800" b="1" i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The Craft of Research</a:t>
            </a:r>
            <a:r>
              <a:rPr lang="en-US" sz="180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. Fourth edition. Chicago: The University of Chicago Press.</a:t>
            </a:r>
          </a:p>
        </p:txBody>
      </p:sp>
      <p:pic>
        <p:nvPicPr>
          <p:cNvPr id="4" name="Picture 2" descr="http://tmm.chicagodistributioncenter.com/IsbnImages/9780226239736.jpg">
            <a:extLst>
              <a:ext uri="{FF2B5EF4-FFF2-40B4-BE49-F238E27FC236}">
                <a16:creationId xmlns:a16="http://schemas.microsoft.com/office/drawing/2014/main" id="{5AF776A2-E5F6-684C-B0D7-905E078E4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460" y="1032348"/>
            <a:ext cx="2951069" cy="45891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492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857250"/>
            <a:ext cx="6532145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32040" y="6468816"/>
            <a:ext cx="4354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latin typeface="Calibri" charset="0"/>
                <a:ea typeface="Calibri" charset="0"/>
                <a:cs typeface="Calibri" charset="0"/>
              </a:rPr>
              <a:t>(Saunders, Lewis, &amp; Thornhill, 2009, p. 138)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374337E-FFC8-324F-82B6-FD3B8537DCC9}"/>
              </a:ext>
            </a:extLst>
          </p:cNvPr>
          <p:cNvSpPr/>
          <p:nvPr/>
        </p:nvSpPr>
        <p:spPr>
          <a:xfrm>
            <a:off x="2771800" y="1772816"/>
            <a:ext cx="720080" cy="216024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76167AF-B98D-0A4C-9798-F89B1269CE33}"/>
              </a:ext>
            </a:extLst>
          </p:cNvPr>
          <p:cNvSpPr/>
          <p:nvPr/>
        </p:nvSpPr>
        <p:spPr>
          <a:xfrm>
            <a:off x="3779912" y="1936854"/>
            <a:ext cx="720080" cy="216024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978F88C-94D0-E045-A331-5D8A6B84C5EC}"/>
              </a:ext>
            </a:extLst>
          </p:cNvPr>
          <p:cNvSpPr/>
          <p:nvPr/>
        </p:nvSpPr>
        <p:spPr>
          <a:xfrm>
            <a:off x="4355976" y="2292246"/>
            <a:ext cx="720080" cy="342045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EEBFE9C-2AB7-9543-AFEA-3A716A5F1F43}"/>
              </a:ext>
            </a:extLst>
          </p:cNvPr>
          <p:cNvSpPr/>
          <p:nvPr/>
        </p:nvSpPr>
        <p:spPr>
          <a:xfrm>
            <a:off x="4572000" y="2872958"/>
            <a:ext cx="720080" cy="342045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977D832-04EA-FF49-A7BE-C72F02841C1D}"/>
              </a:ext>
            </a:extLst>
          </p:cNvPr>
          <p:cNvSpPr/>
          <p:nvPr/>
        </p:nvSpPr>
        <p:spPr>
          <a:xfrm>
            <a:off x="4543511" y="3455696"/>
            <a:ext cx="720080" cy="342045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6AA9503-1222-2045-8536-BEE37E1D1F32}"/>
              </a:ext>
            </a:extLst>
          </p:cNvPr>
          <p:cNvSpPr/>
          <p:nvPr/>
        </p:nvSpPr>
        <p:spPr>
          <a:xfrm>
            <a:off x="3923928" y="4069287"/>
            <a:ext cx="864096" cy="270321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F39627E-E633-794F-9827-FFE138A5DFB4}"/>
              </a:ext>
            </a:extLst>
          </p:cNvPr>
          <p:cNvSpPr/>
          <p:nvPr/>
        </p:nvSpPr>
        <p:spPr>
          <a:xfrm>
            <a:off x="2763334" y="4319586"/>
            <a:ext cx="1088586" cy="223525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4498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3"/>
          <p:cNvSpPr>
            <a:spLocks noGrp="1" noChangeArrowheads="1"/>
          </p:cNvSpPr>
          <p:nvPr>
            <p:ph idx="1"/>
          </p:nvPr>
        </p:nvSpPr>
        <p:spPr>
          <a:xfrm>
            <a:off x="421704" y="1449388"/>
            <a:ext cx="8686800" cy="45720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‘Pretest post-test randomized experiment’</a:t>
            </a:r>
          </a:p>
          <a:p>
            <a:pPr eaLnBrk="1" hangingPunct="1"/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Applied in many fields, needs a </a:t>
            </a:r>
            <a:r>
              <a:rPr lang="en-US" sz="2400" i="1" dirty="0">
                <a:latin typeface="Calibri" charset="0"/>
                <a:ea typeface="Calibri" charset="0"/>
                <a:cs typeface="Calibri" charset="0"/>
              </a:rPr>
              <a:t>random sample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(‘probability sample’) and </a:t>
            </a:r>
            <a:r>
              <a:rPr lang="en-US" sz="2400" i="1" dirty="0">
                <a:latin typeface="Calibri" charset="0"/>
                <a:ea typeface="Calibri" charset="0"/>
                <a:cs typeface="Calibri" charset="0"/>
              </a:rPr>
              <a:t>random assignment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(participants are randomly selected for the experimental and control groups). </a:t>
            </a:r>
          </a:p>
          <a:p>
            <a:pPr eaLnBrk="1" hangingPunct="1"/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Research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is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conducted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in a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controlled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environment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e.g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.,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laboratory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) with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experiment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control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groups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threat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to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external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validity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due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to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artificial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environment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).</a:t>
            </a:r>
            <a:endParaRPr lang="en-US" sz="24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/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Using experimental design, both reliability and validity are maximized via random sampling and control in the given experiment (de </a:t>
            </a:r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Vaus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, 2004).</a:t>
            </a:r>
          </a:p>
        </p:txBody>
      </p:sp>
      <p:sp>
        <p:nvSpPr>
          <p:cNvPr id="7" name="Otsikko 1"/>
          <p:cNvSpPr>
            <a:spLocks noGrp="1"/>
          </p:cNvSpPr>
          <p:nvPr>
            <p:ph type="title"/>
          </p:nvPr>
        </p:nvSpPr>
        <p:spPr>
          <a:xfrm>
            <a:off x="1331913" y="115888"/>
            <a:ext cx="7704137" cy="1143000"/>
          </a:xfrm>
        </p:spPr>
        <p:txBody>
          <a:bodyPr/>
          <a:lstStyle/>
          <a:p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Experimental</a:t>
            </a:r>
            <a:r>
              <a:rPr lang="fi-FI" dirty="0">
                <a:latin typeface="Calibri" charset="0"/>
                <a:ea typeface="Calibri" charset="0"/>
                <a:cs typeface="Calibri" charset="0"/>
              </a:rPr>
              <a:t> design</a:t>
            </a:r>
          </a:p>
        </p:txBody>
      </p:sp>
    </p:spTree>
    <p:extLst>
      <p:ext uri="{BB962C8B-B14F-4D97-AF65-F5344CB8AC3E}">
        <p14:creationId xmlns:p14="http://schemas.microsoft.com/office/powerpoint/2010/main" val="2034483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6" name="Group 46"/>
          <p:cNvGrpSpPr>
            <a:grpSpLocks/>
          </p:cNvGrpSpPr>
          <p:nvPr/>
        </p:nvGrpSpPr>
        <p:grpSpPr bwMode="auto">
          <a:xfrm>
            <a:off x="323850" y="2492375"/>
            <a:ext cx="8569325" cy="2232025"/>
            <a:chOff x="204" y="2830"/>
            <a:chExt cx="5398" cy="14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437" name="Rectangle 5"/>
            <p:cNvSpPr>
              <a:spLocks noChangeArrowheads="1"/>
            </p:cNvSpPr>
            <p:nvPr/>
          </p:nvSpPr>
          <p:spPr bwMode="auto">
            <a:xfrm>
              <a:off x="204" y="2830"/>
              <a:ext cx="5398" cy="1406"/>
            </a:xfrm>
            <a:prstGeom prst="rect">
              <a:avLst/>
            </a:prstGeom>
            <a:solidFill>
              <a:srgbClr val="EAEAEA"/>
            </a:solidFill>
            <a:ln w="28575" algn="ctr">
              <a:solidFill>
                <a:srgbClr val="12024C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38" name="Oval 6"/>
            <p:cNvSpPr>
              <a:spLocks noChangeArrowheads="1"/>
            </p:cNvSpPr>
            <p:nvPr/>
          </p:nvSpPr>
          <p:spPr bwMode="auto">
            <a:xfrm>
              <a:off x="323" y="3192"/>
              <a:ext cx="470" cy="939"/>
            </a:xfrm>
            <a:prstGeom prst="ellipse">
              <a:avLst/>
            </a:prstGeom>
            <a:solidFill>
              <a:schemeClr val="bg2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8439" name="Oval 10"/>
            <p:cNvSpPr>
              <a:spLocks noChangeArrowheads="1"/>
            </p:cNvSpPr>
            <p:nvPr/>
          </p:nvSpPr>
          <p:spPr bwMode="auto">
            <a:xfrm>
              <a:off x="499" y="3258"/>
              <a:ext cx="58" cy="67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40" name="Oval 11"/>
            <p:cNvSpPr>
              <a:spLocks noChangeArrowheads="1"/>
            </p:cNvSpPr>
            <p:nvPr/>
          </p:nvSpPr>
          <p:spPr bwMode="auto">
            <a:xfrm>
              <a:off x="675" y="3459"/>
              <a:ext cx="58" cy="67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41" name="Oval 12"/>
            <p:cNvSpPr>
              <a:spLocks noChangeArrowheads="1"/>
            </p:cNvSpPr>
            <p:nvPr/>
          </p:nvSpPr>
          <p:spPr bwMode="auto">
            <a:xfrm>
              <a:off x="557" y="3594"/>
              <a:ext cx="59" cy="67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42" name="Oval 13"/>
            <p:cNvSpPr>
              <a:spLocks noChangeArrowheads="1"/>
            </p:cNvSpPr>
            <p:nvPr/>
          </p:nvSpPr>
          <p:spPr bwMode="auto">
            <a:xfrm>
              <a:off x="381" y="3596"/>
              <a:ext cx="59" cy="66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43" name="Oval 14"/>
            <p:cNvSpPr>
              <a:spLocks noChangeArrowheads="1"/>
            </p:cNvSpPr>
            <p:nvPr/>
          </p:nvSpPr>
          <p:spPr bwMode="auto">
            <a:xfrm>
              <a:off x="557" y="3459"/>
              <a:ext cx="59" cy="67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44" name="Oval 15"/>
            <p:cNvSpPr>
              <a:spLocks noChangeArrowheads="1"/>
            </p:cNvSpPr>
            <p:nvPr/>
          </p:nvSpPr>
          <p:spPr bwMode="auto">
            <a:xfrm>
              <a:off x="675" y="3729"/>
              <a:ext cx="58" cy="66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45" name="Oval 16"/>
            <p:cNvSpPr>
              <a:spLocks noChangeArrowheads="1"/>
            </p:cNvSpPr>
            <p:nvPr/>
          </p:nvSpPr>
          <p:spPr bwMode="auto">
            <a:xfrm>
              <a:off x="499" y="3997"/>
              <a:ext cx="58" cy="66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46" name="Oval 17"/>
            <p:cNvSpPr>
              <a:spLocks noChangeArrowheads="1"/>
            </p:cNvSpPr>
            <p:nvPr/>
          </p:nvSpPr>
          <p:spPr bwMode="auto">
            <a:xfrm>
              <a:off x="441" y="3729"/>
              <a:ext cx="58" cy="66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47" name="AutoShape 18"/>
            <p:cNvSpPr>
              <a:spLocks noChangeArrowheads="1"/>
            </p:cNvSpPr>
            <p:nvPr/>
          </p:nvSpPr>
          <p:spPr bwMode="auto">
            <a:xfrm>
              <a:off x="1020" y="3532"/>
              <a:ext cx="981" cy="244"/>
            </a:xfrm>
            <a:prstGeom prst="roundRect">
              <a:avLst>
                <a:gd name="adj" fmla="val 47579"/>
              </a:avLst>
            </a:prstGeom>
            <a:solidFill>
              <a:schemeClr val="accent2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kumimoji="1" lang="fi-FI" sz="1400">
                  <a:solidFill>
                    <a:srgbClr val="12024C"/>
                  </a:solidFill>
                  <a:latin typeface="Arial" charset="0"/>
                </a:rPr>
                <a:t>Random sample</a:t>
              </a:r>
              <a:endParaRPr kumimoji="1" lang="en-US" sz="1400">
                <a:solidFill>
                  <a:srgbClr val="12024C"/>
                </a:solidFill>
                <a:latin typeface="Arial" charset="0"/>
              </a:endParaRPr>
            </a:p>
          </p:txBody>
        </p:sp>
        <p:sp>
          <p:nvSpPr>
            <p:cNvPr id="18448" name="AutoShape 21"/>
            <p:cNvSpPr>
              <a:spLocks noChangeArrowheads="1"/>
            </p:cNvSpPr>
            <p:nvPr/>
          </p:nvSpPr>
          <p:spPr bwMode="auto">
            <a:xfrm>
              <a:off x="2478" y="3268"/>
              <a:ext cx="578" cy="244"/>
            </a:xfrm>
            <a:prstGeom prst="roundRect">
              <a:avLst>
                <a:gd name="adj" fmla="val 47579"/>
              </a:avLst>
            </a:prstGeom>
            <a:solidFill>
              <a:schemeClr val="accent2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kumimoji="1" lang="fi-FI" sz="1400">
                  <a:solidFill>
                    <a:srgbClr val="12024C"/>
                  </a:solidFill>
                  <a:latin typeface="Arial" charset="0"/>
                </a:rPr>
                <a:t>   Exp.   </a:t>
              </a:r>
              <a:endParaRPr kumimoji="1" lang="en-US" sz="1400">
                <a:solidFill>
                  <a:srgbClr val="12024C"/>
                </a:solidFill>
                <a:latin typeface="Arial" charset="0"/>
              </a:endParaRPr>
            </a:p>
          </p:txBody>
        </p:sp>
        <p:sp>
          <p:nvSpPr>
            <p:cNvPr id="18449" name="AutoShape 25"/>
            <p:cNvSpPr>
              <a:spLocks noChangeArrowheads="1"/>
            </p:cNvSpPr>
            <p:nvPr/>
          </p:nvSpPr>
          <p:spPr bwMode="auto">
            <a:xfrm>
              <a:off x="3193" y="3769"/>
              <a:ext cx="235" cy="134"/>
            </a:xfrm>
            <a:prstGeom prst="rightArrow">
              <a:avLst>
                <a:gd name="adj1" fmla="val 50000"/>
                <a:gd name="adj2" fmla="val 43843"/>
              </a:avLst>
            </a:prstGeom>
            <a:solidFill>
              <a:schemeClr val="bg1"/>
            </a:solidFill>
            <a:ln w="28575" algn="ctr">
              <a:solidFill>
                <a:srgbClr val="12024C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50" name="AutoShape 26"/>
            <p:cNvSpPr>
              <a:spLocks noChangeArrowheads="1"/>
            </p:cNvSpPr>
            <p:nvPr/>
          </p:nvSpPr>
          <p:spPr bwMode="auto">
            <a:xfrm>
              <a:off x="3193" y="3336"/>
              <a:ext cx="235" cy="135"/>
            </a:xfrm>
            <a:prstGeom prst="rightArrow">
              <a:avLst>
                <a:gd name="adj1" fmla="val 50000"/>
                <a:gd name="adj2" fmla="val 43519"/>
              </a:avLst>
            </a:prstGeom>
            <a:solidFill>
              <a:schemeClr val="bg1"/>
            </a:solidFill>
            <a:ln w="28575" algn="ctr">
              <a:solidFill>
                <a:srgbClr val="12024C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51" name="AutoShape 27"/>
            <p:cNvSpPr>
              <a:spLocks noChangeArrowheads="1"/>
            </p:cNvSpPr>
            <p:nvPr/>
          </p:nvSpPr>
          <p:spPr bwMode="auto">
            <a:xfrm rot="-1477325">
              <a:off x="2130" y="3456"/>
              <a:ext cx="235" cy="135"/>
            </a:xfrm>
            <a:prstGeom prst="rightArrow">
              <a:avLst>
                <a:gd name="adj1" fmla="val 50000"/>
                <a:gd name="adj2" fmla="val 43519"/>
              </a:avLst>
            </a:prstGeom>
            <a:solidFill>
              <a:schemeClr val="bg1"/>
            </a:solidFill>
            <a:ln w="28575" algn="ctr">
              <a:solidFill>
                <a:srgbClr val="12024C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52" name="AutoShape 28"/>
            <p:cNvSpPr>
              <a:spLocks noChangeArrowheads="1"/>
            </p:cNvSpPr>
            <p:nvPr/>
          </p:nvSpPr>
          <p:spPr bwMode="auto">
            <a:xfrm rot="1460466">
              <a:off x="2135" y="3687"/>
              <a:ext cx="235" cy="135"/>
            </a:xfrm>
            <a:prstGeom prst="rightArrow">
              <a:avLst>
                <a:gd name="adj1" fmla="val 50000"/>
                <a:gd name="adj2" fmla="val 43519"/>
              </a:avLst>
            </a:prstGeom>
            <a:solidFill>
              <a:schemeClr val="bg1"/>
            </a:solidFill>
            <a:ln w="28575" algn="ctr">
              <a:solidFill>
                <a:srgbClr val="12024C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53" name="AutoShape 29"/>
            <p:cNvSpPr>
              <a:spLocks noChangeArrowheads="1"/>
            </p:cNvSpPr>
            <p:nvPr/>
          </p:nvSpPr>
          <p:spPr bwMode="auto">
            <a:xfrm>
              <a:off x="2545" y="3720"/>
              <a:ext cx="472" cy="244"/>
            </a:xfrm>
            <a:prstGeom prst="roundRect">
              <a:avLst>
                <a:gd name="adj" fmla="val 47579"/>
              </a:avLst>
            </a:prstGeom>
            <a:solidFill>
              <a:schemeClr val="accent2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kumimoji="1" lang="fi-FI" sz="1400">
                  <a:solidFill>
                    <a:srgbClr val="12024C"/>
                  </a:solidFill>
                  <a:latin typeface="Arial" charset="0"/>
                </a:rPr>
                <a:t>Contr.</a:t>
              </a:r>
              <a:endParaRPr kumimoji="1" lang="en-US" sz="1400">
                <a:solidFill>
                  <a:srgbClr val="12024C"/>
                </a:solidFill>
                <a:latin typeface="Arial" charset="0"/>
              </a:endParaRPr>
            </a:p>
          </p:txBody>
        </p:sp>
        <p:sp>
          <p:nvSpPr>
            <p:cNvPr id="18454" name="AutoShape 30"/>
            <p:cNvSpPr>
              <a:spLocks noChangeArrowheads="1"/>
            </p:cNvSpPr>
            <p:nvPr/>
          </p:nvSpPr>
          <p:spPr bwMode="auto">
            <a:xfrm>
              <a:off x="3527" y="3276"/>
              <a:ext cx="341" cy="244"/>
            </a:xfrm>
            <a:prstGeom prst="roundRect">
              <a:avLst>
                <a:gd name="adj" fmla="val 47579"/>
              </a:avLst>
            </a:prstGeom>
            <a:solidFill>
              <a:schemeClr val="accent2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kumimoji="1" lang="fi-FI" sz="1400">
                  <a:solidFill>
                    <a:srgbClr val="12024C"/>
                  </a:solidFill>
                  <a:latin typeface="Arial" charset="0"/>
                </a:rPr>
                <a:t>Pre</a:t>
              </a:r>
              <a:endParaRPr kumimoji="1" lang="en-US" sz="1400">
                <a:solidFill>
                  <a:srgbClr val="12024C"/>
                </a:solidFill>
                <a:latin typeface="Arial" charset="0"/>
              </a:endParaRPr>
            </a:p>
          </p:txBody>
        </p:sp>
        <p:sp>
          <p:nvSpPr>
            <p:cNvPr id="18455" name="AutoShape 31"/>
            <p:cNvSpPr>
              <a:spLocks noChangeArrowheads="1"/>
            </p:cNvSpPr>
            <p:nvPr/>
          </p:nvSpPr>
          <p:spPr bwMode="auto">
            <a:xfrm>
              <a:off x="3516" y="3720"/>
              <a:ext cx="342" cy="244"/>
            </a:xfrm>
            <a:prstGeom prst="roundRect">
              <a:avLst>
                <a:gd name="adj" fmla="val 47579"/>
              </a:avLst>
            </a:prstGeom>
            <a:solidFill>
              <a:schemeClr val="accent2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kumimoji="1" lang="fi-FI" sz="1400">
                  <a:solidFill>
                    <a:srgbClr val="12024C"/>
                  </a:solidFill>
                  <a:latin typeface="Arial" charset="0"/>
                </a:rPr>
                <a:t>Pre</a:t>
              </a:r>
              <a:endParaRPr kumimoji="1" lang="en-US" sz="1400">
                <a:solidFill>
                  <a:srgbClr val="12024C"/>
                </a:solidFill>
                <a:latin typeface="Arial" charset="0"/>
              </a:endParaRPr>
            </a:p>
          </p:txBody>
        </p:sp>
        <p:sp>
          <p:nvSpPr>
            <p:cNvPr id="18456" name="AutoShape 34"/>
            <p:cNvSpPr>
              <a:spLocks noChangeArrowheads="1"/>
            </p:cNvSpPr>
            <p:nvPr/>
          </p:nvSpPr>
          <p:spPr bwMode="auto">
            <a:xfrm>
              <a:off x="3995" y="3769"/>
              <a:ext cx="235" cy="134"/>
            </a:xfrm>
            <a:prstGeom prst="rightArrow">
              <a:avLst>
                <a:gd name="adj1" fmla="val 50000"/>
                <a:gd name="adj2" fmla="val 43843"/>
              </a:avLst>
            </a:prstGeom>
            <a:solidFill>
              <a:schemeClr val="bg1"/>
            </a:solidFill>
            <a:ln w="28575" algn="ctr">
              <a:solidFill>
                <a:srgbClr val="12024C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57" name="AutoShape 35"/>
            <p:cNvSpPr>
              <a:spLocks noChangeArrowheads="1"/>
            </p:cNvSpPr>
            <p:nvPr/>
          </p:nvSpPr>
          <p:spPr bwMode="auto">
            <a:xfrm>
              <a:off x="3995" y="3336"/>
              <a:ext cx="235" cy="135"/>
            </a:xfrm>
            <a:prstGeom prst="rightArrow">
              <a:avLst>
                <a:gd name="adj1" fmla="val 50000"/>
                <a:gd name="adj2" fmla="val 43519"/>
              </a:avLst>
            </a:prstGeom>
            <a:solidFill>
              <a:schemeClr val="bg1"/>
            </a:solidFill>
            <a:ln w="28575" algn="ctr">
              <a:solidFill>
                <a:srgbClr val="12024C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58" name="AutoShape 36"/>
            <p:cNvSpPr>
              <a:spLocks noChangeArrowheads="1"/>
            </p:cNvSpPr>
            <p:nvPr/>
          </p:nvSpPr>
          <p:spPr bwMode="auto">
            <a:xfrm>
              <a:off x="4330" y="3274"/>
              <a:ext cx="203" cy="248"/>
            </a:xfrm>
            <a:prstGeom prst="roundRect">
              <a:avLst>
                <a:gd name="adj" fmla="val 47579"/>
              </a:avLst>
            </a:prstGeom>
            <a:solidFill>
              <a:schemeClr val="accent2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kumimoji="1" lang="fi-FI" sz="1400">
                  <a:solidFill>
                    <a:srgbClr val="12024C"/>
                  </a:solidFill>
                  <a:latin typeface="Arial" charset="0"/>
                </a:rPr>
                <a:t>I</a:t>
              </a:r>
              <a:endParaRPr kumimoji="1" lang="en-US" sz="1400">
                <a:solidFill>
                  <a:srgbClr val="12024C"/>
                </a:solidFill>
                <a:latin typeface="Arial" charset="0"/>
              </a:endParaRPr>
            </a:p>
          </p:txBody>
        </p:sp>
        <p:sp>
          <p:nvSpPr>
            <p:cNvPr id="18459" name="AutoShape 37"/>
            <p:cNvSpPr>
              <a:spLocks noChangeArrowheads="1"/>
            </p:cNvSpPr>
            <p:nvPr/>
          </p:nvSpPr>
          <p:spPr bwMode="auto">
            <a:xfrm>
              <a:off x="4342" y="3739"/>
              <a:ext cx="166" cy="206"/>
            </a:xfrm>
            <a:prstGeom prst="roundRect">
              <a:avLst>
                <a:gd name="adj" fmla="val 47579"/>
              </a:avLst>
            </a:prstGeom>
            <a:solidFill>
              <a:schemeClr val="accent2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kumimoji="1" lang="fi-FI" sz="1400">
                  <a:solidFill>
                    <a:srgbClr val="12024C"/>
                  </a:solidFill>
                  <a:latin typeface="Arial" charset="0"/>
                </a:rPr>
                <a:t>-</a:t>
              </a:r>
              <a:endParaRPr kumimoji="1" lang="en-US" sz="1400">
                <a:solidFill>
                  <a:srgbClr val="12024C"/>
                </a:solidFill>
                <a:latin typeface="Arial" charset="0"/>
              </a:endParaRPr>
            </a:p>
          </p:txBody>
        </p:sp>
        <p:sp>
          <p:nvSpPr>
            <p:cNvPr id="18460" name="AutoShape 40"/>
            <p:cNvSpPr>
              <a:spLocks noChangeArrowheads="1"/>
            </p:cNvSpPr>
            <p:nvPr/>
          </p:nvSpPr>
          <p:spPr bwMode="auto">
            <a:xfrm>
              <a:off x="4640" y="3769"/>
              <a:ext cx="236" cy="134"/>
            </a:xfrm>
            <a:prstGeom prst="rightArrow">
              <a:avLst>
                <a:gd name="adj1" fmla="val 50000"/>
                <a:gd name="adj2" fmla="val 44030"/>
              </a:avLst>
            </a:prstGeom>
            <a:solidFill>
              <a:schemeClr val="bg1"/>
            </a:solidFill>
            <a:ln w="28575" algn="ctr">
              <a:solidFill>
                <a:srgbClr val="12024C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61" name="AutoShape 41"/>
            <p:cNvSpPr>
              <a:spLocks noChangeArrowheads="1"/>
            </p:cNvSpPr>
            <p:nvPr/>
          </p:nvSpPr>
          <p:spPr bwMode="auto">
            <a:xfrm>
              <a:off x="4640" y="3336"/>
              <a:ext cx="236" cy="135"/>
            </a:xfrm>
            <a:prstGeom prst="rightArrow">
              <a:avLst>
                <a:gd name="adj1" fmla="val 50000"/>
                <a:gd name="adj2" fmla="val 43704"/>
              </a:avLst>
            </a:prstGeom>
            <a:solidFill>
              <a:schemeClr val="bg1"/>
            </a:solidFill>
            <a:ln w="28575" algn="ctr">
              <a:solidFill>
                <a:srgbClr val="12024C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62" name="AutoShape 42"/>
            <p:cNvSpPr>
              <a:spLocks noChangeArrowheads="1"/>
            </p:cNvSpPr>
            <p:nvPr/>
          </p:nvSpPr>
          <p:spPr bwMode="auto">
            <a:xfrm>
              <a:off x="5012" y="3276"/>
              <a:ext cx="392" cy="244"/>
            </a:xfrm>
            <a:prstGeom prst="roundRect">
              <a:avLst>
                <a:gd name="adj" fmla="val 47579"/>
              </a:avLst>
            </a:prstGeom>
            <a:solidFill>
              <a:schemeClr val="accent2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kumimoji="1" lang="fi-FI" sz="1400">
                  <a:solidFill>
                    <a:srgbClr val="12024C"/>
                  </a:solidFill>
                  <a:latin typeface="Arial" charset="0"/>
                </a:rPr>
                <a:t>Post</a:t>
              </a:r>
              <a:endParaRPr kumimoji="1" lang="en-US" sz="1400">
                <a:solidFill>
                  <a:srgbClr val="12024C"/>
                </a:solidFill>
                <a:latin typeface="Arial" charset="0"/>
              </a:endParaRPr>
            </a:p>
          </p:txBody>
        </p:sp>
        <p:sp>
          <p:nvSpPr>
            <p:cNvPr id="18463" name="AutoShape 43"/>
            <p:cNvSpPr>
              <a:spLocks noChangeArrowheads="1"/>
            </p:cNvSpPr>
            <p:nvPr/>
          </p:nvSpPr>
          <p:spPr bwMode="auto">
            <a:xfrm>
              <a:off x="5001" y="3720"/>
              <a:ext cx="392" cy="244"/>
            </a:xfrm>
            <a:prstGeom prst="roundRect">
              <a:avLst>
                <a:gd name="adj" fmla="val 47579"/>
              </a:avLst>
            </a:prstGeom>
            <a:solidFill>
              <a:schemeClr val="accent2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kumimoji="1" lang="fi-FI" sz="1400">
                  <a:solidFill>
                    <a:srgbClr val="12024C"/>
                  </a:solidFill>
                  <a:latin typeface="Arial" charset="0"/>
                </a:rPr>
                <a:t>Post</a:t>
              </a:r>
              <a:endParaRPr kumimoji="1" lang="en-US" sz="1400">
                <a:solidFill>
                  <a:srgbClr val="12024C"/>
                </a:solidFill>
                <a:latin typeface="Arial" charset="0"/>
              </a:endParaRPr>
            </a:p>
          </p:txBody>
        </p:sp>
        <p:sp>
          <p:nvSpPr>
            <p:cNvPr id="18464" name="AutoShape 44"/>
            <p:cNvSpPr>
              <a:spLocks noChangeArrowheads="1"/>
            </p:cNvSpPr>
            <p:nvPr/>
          </p:nvSpPr>
          <p:spPr bwMode="auto">
            <a:xfrm>
              <a:off x="748" y="3601"/>
              <a:ext cx="235" cy="135"/>
            </a:xfrm>
            <a:prstGeom prst="rightArrow">
              <a:avLst>
                <a:gd name="adj1" fmla="val 50000"/>
                <a:gd name="adj2" fmla="val 43519"/>
              </a:avLst>
            </a:prstGeom>
            <a:solidFill>
              <a:schemeClr val="bg1"/>
            </a:solidFill>
            <a:ln w="28575" algn="ctr">
              <a:solidFill>
                <a:srgbClr val="12024C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65" name="AutoShape 45"/>
            <p:cNvSpPr>
              <a:spLocks noChangeArrowheads="1"/>
            </p:cNvSpPr>
            <p:nvPr/>
          </p:nvSpPr>
          <p:spPr bwMode="auto">
            <a:xfrm>
              <a:off x="1581" y="2920"/>
              <a:ext cx="1192" cy="244"/>
            </a:xfrm>
            <a:prstGeom prst="roundRect">
              <a:avLst>
                <a:gd name="adj" fmla="val 47579"/>
              </a:avLst>
            </a:prstGeom>
            <a:solidFill>
              <a:schemeClr val="accent2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kumimoji="1" lang="fi-FI" sz="1400">
                  <a:solidFill>
                    <a:srgbClr val="12024C"/>
                  </a:solidFill>
                  <a:latin typeface="Arial" charset="0"/>
                </a:rPr>
                <a:t>Random assignment</a:t>
              </a:r>
              <a:endParaRPr kumimoji="1" lang="en-US" sz="1400">
                <a:solidFill>
                  <a:srgbClr val="12024C"/>
                </a:solidFill>
                <a:latin typeface="Arial" charset="0"/>
              </a:endParaRPr>
            </a:p>
          </p:txBody>
        </p:sp>
      </p:grpSp>
      <p:sp>
        <p:nvSpPr>
          <p:cNvPr id="36" name="Otsikko 1"/>
          <p:cNvSpPr>
            <a:spLocks noGrp="1"/>
          </p:cNvSpPr>
          <p:nvPr>
            <p:ph type="title"/>
          </p:nvPr>
        </p:nvSpPr>
        <p:spPr>
          <a:xfrm>
            <a:off x="1331913" y="115888"/>
            <a:ext cx="7704137" cy="1143000"/>
          </a:xfrm>
        </p:spPr>
        <p:txBody>
          <a:bodyPr/>
          <a:lstStyle/>
          <a:p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Experimental</a:t>
            </a:r>
            <a:r>
              <a:rPr lang="fi-FI" dirty="0">
                <a:latin typeface="Calibri" charset="0"/>
                <a:ea typeface="Calibri" charset="0"/>
                <a:cs typeface="Calibri" charset="0"/>
              </a:rPr>
              <a:t> design</a:t>
            </a:r>
          </a:p>
        </p:txBody>
      </p:sp>
    </p:spTree>
    <p:extLst>
      <p:ext uri="{BB962C8B-B14F-4D97-AF65-F5344CB8AC3E}">
        <p14:creationId xmlns:p14="http://schemas.microsoft.com/office/powerpoint/2010/main" val="1335288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340768"/>
            <a:ext cx="8229600" cy="4422775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‘Non-equivalent groups design’</a:t>
            </a:r>
          </a:p>
          <a:p>
            <a:pPr eaLnBrk="1" hangingPunct="1"/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Resembles experimental design but lacks random assignment (sometimes also random sampling) and controlled research environment.</a:t>
            </a:r>
          </a:p>
          <a:p>
            <a:pPr eaLnBrk="1" hangingPunct="1"/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This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type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of design is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sometimes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the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only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way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to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do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research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in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certain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populations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as it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minimizes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the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threats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to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external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validity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natural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environments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instead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artificial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ones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).</a:t>
            </a:r>
            <a:endParaRPr lang="en-US" sz="240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323850" y="4464050"/>
            <a:ext cx="8569325" cy="1570038"/>
            <a:chOff x="323850" y="4464507"/>
            <a:chExt cx="8569325" cy="15696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486" name="Rectangle 4"/>
            <p:cNvSpPr>
              <a:spLocks noChangeArrowheads="1"/>
            </p:cNvSpPr>
            <p:nvPr/>
          </p:nvSpPr>
          <p:spPr bwMode="auto">
            <a:xfrm>
              <a:off x="323850" y="4464507"/>
              <a:ext cx="8569325" cy="1569660"/>
            </a:xfrm>
            <a:prstGeom prst="rect">
              <a:avLst/>
            </a:prstGeom>
            <a:solidFill>
              <a:srgbClr val="EAEAEA"/>
            </a:solidFill>
            <a:ln w="28575" algn="ctr">
              <a:solidFill>
                <a:srgbClr val="12024C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 sz="9600"/>
            </a:p>
          </p:txBody>
        </p:sp>
        <p:sp>
          <p:nvSpPr>
            <p:cNvPr id="20487" name="Oval 5"/>
            <p:cNvSpPr>
              <a:spLocks noChangeArrowheads="1"/>
            </p:cNvSpPr>
            <p:nvPr/>
          </p:nvSpPr>
          <p:spPr bwMode="auto">
            <a:xfrm>
              <a:off x="512763" y="4508500"/>
              <a:ext cx="746125" cy="1490663"/>
            </a:xfrm>
            <a:prstGeom prst="ellipse">
              <a:avLst/>
            </a:prstGeom>
            <a:solidFill>
              <a:schemeClr val="bg2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0488" name="Oval 6"/>
            <p:cNvSpPr>
              <a:spLocks noChangeArrowheads="1"/>
            </p:cNvSpPr>
            <p:nvPr/>
          </p:nvSpPr>
          <p:spPr bwMode="auto">
            <a:xfrm>
              <a:off x="792163" y="4613275"/>
              <a:ext cx="92075" cy="106363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489" name="Oval 7"/>
            <p:cNvSpPr>
              <a:spLocks noChangeArrowheads="1"/>
            </p:cNvSpPr>
            <p:nvPr/>
          </p:nvSpPr>
          <p:spPr bwMode="auto">
            <a:xfrm>
              <a:off x="1071563" y="4932363"/>
              <a:ext cx="92075" cy="106362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490" name="Oval 8"/>
            <p:cNvSpPr>
              <a:spLocks noChangeArrowheads="1"/>
            </p:cNvSpPr>
            <p:nvPr/>
          </p:nvSpPr>
          <p:spPr bwMode="auto">
            <a:xfrm>
              <a:off x="884238" y="5146675"/>
              <a:ext cx="93662" cy="106363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491" name="Oval 9"/>
            <p:cNvSpPr>
              <a:spLocks noChangeArrowheads="1"/>
            </p:cNvSpPr>
            <p:nvPr/>
          </p:nvSpPr>
          <p:spPr bwMode="auto">
            <a:xfrm>
              <a:off x="604838" y="5149850"/>
              <a:ext cx="93662" cy="104775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492" name="Oval 10"/>
            <p:cNvSpPr>
              <a:spLocks noChangeArrowheads="1"/>
            </p:cNvSpPr>
            <p:nvPr/>
          </p:nvSpPr>
          <p:spPr bwMode="auto">
            <a:xfrm>
              <a:off x="884238" y="4932363"/>
              <a:ext cx="93662" cy="106362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493" name="Oval 11"/>
            <p:cNvSpPr>
              <a:spLocks noChangeArrowheads="1"/>
            </p:cNvSpPr>
            <p:nvPr/>
          </p:nvSpPr>
          <p:spPr bwMode="auto">
            <a:xfrm>
              <a:off x="1071563" y="5360988"/>
              <a:ext cx="92075" cy="104775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494" name="Oval 12"/>
            <p:cNvSpPr>
              <a:spLocks noChangeArrowheads="1"/>
            </p:cNvSpPr>
            <p:nvPr/>
          </p:nvSpPr>
          <p:spPr bwMode="auto">
            <a:xfrm>
              <a:off x="792163" y="5786438"/>
              <a:ext cx="92075" cy="104775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495" name="Oval 13"/>
            <p:cNvSpPr>
              <a:spLocks noChangeArrowheads="1"/>
            </p:cNvSpPr>
            <p:nvPr/>
          </p:nvSpPr>
          <p:spPr bwMode="auto">
            <a:xfrm>
              <a:off x="700088" y="5360988"/>
              <a:ext cx="92075" cy="104775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496" name="AutoShape 14"/>
            <p:cNvSpPr>
              <a:spLocks noChangeArrowheads="1"/>
            </p:cNvSpPr>
            <p:nvPr/>
          </p:nvSpPr>
          <p:spPr bwMode="auto">
            <a:xfrm>
              <a:off x="1463178" y="4881643"/>
              <a:ext cx="2244726" cy="720566"/>
            </a:xfrm>
            <a:prstGeom prst="roundRect">
              <a:avLst>
                <a:gd name="adj" fmla="val 47579"/>
              </a:avLst>
            </a:prstGeom>
            <a:solidFill>
              <a:schemeClr val="accent2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kumimoji="1" lang="fi-FI" sz="1400">
                  <a:solidFill>
                    <a:srgbClr val="12024C"/>
                  </a:solidFill>
                  <a:latin typeface="Arial" charset="0"/>
                </a:rPr>
                <a:t>Random / convenience </a:t>
              </a:r>
              <a:br>
                <a:rPr kumimoji="1" lang="fi-FI" sz="1400">
                  <a:solidFill>
                    <a:srgbClr val="12024C"/>
                  </a:solidFill>
                  <a:latin typeface="Arial" charset="0"/>
                </a:rPr>
              </a:br>
              <a:r>
                <a:rPr kumimoji="1" lang="fi-FI" sz="1400">
                  <a:solidFill>
                    <a:srgbClr val="12024C"/>
                  </a:solidFill>
                  <a:latin typeface="Arial" charset="0"/>
                </a:rPr>
                <a:t>sample</a:t>
              </a:r>
              <a:endParaRPr kumimoji="1" lang="en-US" sz="1400">
                <a:solidFill>
                  <a:srgbClr val="12024C"/>
                </a:solidFill>
                <a:latin typeface="Arial" charset="0"/>
              </a:endParaRPr>
            </a:p>
          </p:txBody>
        </p:sp>
        <p:sp>
          <p:nvSpPr>
            <p:cNvPr id="20497" name="AutoShape 15"/>
            <p:cNvSpPr>
              <a:spLocks noChangeArrowheads="1"/>
            </p:cNvSpPr>
            <p:nvPr/>
          </p:nvSpPr>
          <p:spPr bwMode="auto">
            <a:xfrm>
              <a:off x="3933825" y="4629150"/>
              <a:ext cx="917575" cy="387350"/>
            </a:xfrm>
            <a:prstGeom prst="roundRect">
              <a:avLst>
                <a:gd name="adj" fmla="val 47579"/>
              </a:avLst>
            </a:prstGeom>
            <a:solidFill>
              <a:schemeClr val="accent2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kumimoji="1" lang="fi-FI" sz="1400">
                  <a:solidFill>
                    <a:srgbClr val="12024C"/>
                  </a:solidFill>
                  <a:latin typeface="Arial" charset="0"/>
                </a:rPr>
                <a:t>   Exp.   </a:t>
              </a:r>
              <a:endParaRPr kumimoji="1" lang="en-US" sz="1400">
                <a:solidFill>
                  <a:srgbClr val="12024C"/>
                </a:solidFill>
                <a:latin typeface="Arial" charset="0"/>
              </a:endParaRPr>
            </a:p>
          </p:txBody>
        </p:sp>
        <p:sp>
          <p:nvSpPr>
            <p:cNvPr id="20498" name="AutoShape 16"/>
            <p:cNvSpPr>
              <a:spLocks noChangeArrowheads="1"/>
            </p:cNvSpPr>
            <p:nvPr/>
          </p:nvSpPr>
          <p:spPr bwMode="auto">
            <a:xfrm>
              <a:off x="5068888" y="5424488"/>
              <a:ext cx="373062" cy="212725"/>
            </a:xfrm>
            <a:prstGeom prst="rightArrow">
              <a:avLst>
                <a:gd name="adj1" fmla="val 50000"/>
                <a:gd name="adj2" fmla="val 43843"/>
              </a:avLst>
            </a:prstGeom>
            <a:solidFill>
              <a:schemeClr val="bg1"/>
            </a:solidFill>
            <a:ln w="28575" algn="ctr">
              <a:solidFill>
                <a:srgbClr val="12024C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499" name="AutoShape 17"/>
            <p:cNvSpPr>
              <a:spLocks noChangeArrowheads="1"/>
            </p:cNvSpPr>
            <p:nvPr/>
          </p:nvSpPr>
          <p:spPr bwMode="auto">
            <a:xfrm>
              <a:off x="5068888" y="4737100"/>
              <a:ext cx="373062" cy="214313"/>
            </a:xfrm>
            <a:prstGeom prst="rightArrow">
              <a:avLst>
                <a:gd name="adj1" fmla="val 50000"/>
                <a:gd name="adj2" fmla="val 43518"/>
              </a:avLst>
            </a:prstGeom>
            <a:solidFill>
              <a:schemeClr val="bg1"/>
            </a:solidFill>
            <a:ln w="28575" algn="ctr">
              <a:solidFill>
                <a:srgbClr val="12024C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00" name="AutoShape 18"/>
            <p:cNvSpPr>
              <a:spLocks noChangeArrowheads="1"/>
            </p:cNvSpPr>
            <p:nvPr/>
          </p:nvSpPr>
          <p:spPr bwMode="auto">
            <a:xfrm rot="-1477325">
              <a:off x="3595188" y="4793116"/>
              <a:ext cx="373063" cy="214313"/>
            </a:xfrm>
            <a:prstGeom prst="rightArrow">
              <a:avLst>
                <a:gd name="adj1" fmla="val 50000"/>
                <a:gd name="adj2" fmla="val 43518"/>
              </a:avLst>
            </a:prstGeom>
            <a:solidFill>
              <a:schemeClr val="bg1"/>
            </a:solidFill>
            <a:ln w="28575" algn="ctr">
              <a:solidFill>
                <a:srgbClr val="12024C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01" name="AutoShape 19"/>
            <p:cNvSpPr>
              <a:spLocks noChangeArrowheads="1"/>
            </p:cNvSpPr>
            <p:nvPr/>
          </p:nvSpPr>
          <p:spPr bwMode="auto">
            <a:xfrm rot="1460466">
              <a:off x="3642990" y="5320450"/>
              <a:ext cx="373062" cy="214312"/>
            </a:xfrm>
            <a:prstGeom prst="rightArrow">
              <a:avLst>
                <a:gd name="adj1" fmla="val 50000"/>
                <a:gd name="adj2" fmla="val 43519"/>
              </a:avLst>
            </a:prstGeom>
            <a:solidFill>
              <a:schemeClr val="bg1"/>
            </a:solidFill>
            <a:ln w="28575" algn="ctr">
              <a:solidFill>
                <a:srgbClr val="12024C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02" name="AutoShape 20"/>
            <p:cNvSpPr>
              <a:spLocks noChangeArrowheads="1"/>
            </p:cNvSpPr>
            <p:nvPr/>
          </p:nvSpPr>
          <p:spPr bwMode="auto">
            <a:xfrm>
              <a:off x="4040188" y="5346700"/>
              <a:ext cx="749300" cy="387350"/>
            </a:xfrm>
            <a:prstGeom prst="roundRect">
              <a:avLst>
                <a:gd name="adj" fmla="val 47579"/>
              </a:avLst>
            </a:prstGeom>
            <a:solidFill>
              <a:schemeClr val="accent2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kumimoji="1" lang="fi-FI" sz="1400">
                  <a:solidFill>
                    <a:srgbClr val="12024C"/>
                  </a:solidFill>
                  <a:latin typeface="Arial" charset="0"/>
                </a:rPr>
                <a:t>Contr.</a:t>
              </a:r>
              <a:endParaRPr kumimoji="1" lang="en-US" sz="1400">
                <a:solidFill>
                  <a:srgbClr val="12024C"/>
                </a:solidFill>
                <a:latin typeface="Arial" charset="0"/>
              </a:endParaRPr>
            </a:p>
          </p:txBody>
        </p:sp>
        <p:sp>
          <p:nvSpPr>
            <p:cNvPr id="20503" name="AutoShape 21"/>
            <p:cNvSpPr>
              <a:spLocks noChangeArrowheads="1"/>
            </p:cNvSpPr>
            <p:nvPr/>
          </p:nvSpPr>
          <p:spPr bwMode="auto">
            <a:xfrm>
              <a:off x="5599113" y="4641850"/>
              <a:ext cx="541337" cy="387350"/>
            </a:xfrm>
            <a:prstGeom prst="roundRect">
              <a:avLst>
                <a:gd name="adj" fmla="val 47579"/>
              </a:avLst>
            </a:prstGeom>
            <a:solidFill>
              <a:schemeClr val="accent2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kumimoji="1" lang="fi-FI" sz="1400">
                  <a:solidFill>
                    <a:srgbClr val="12024C"/>
                  </a:solidFill>
                  <a:latin typeface="Arial" charset="0"/>
                </a:rPr>
                <a:t>Pre</a:t>
              </a:r>
              <a:endParaRPr kumimoji="1" lang="en-US" sz="1400">
                <a:solidFill>
                  <a:srgbClr val="12024C"/>
                </a:solidFill>
                <a:latin typeface="Arial" charset="0"/>
              </a:endParaRPr>
            </a:p>
          </p:txBody>
        </p:sp>
        <p:sp>
          <p:nvSpPr>
            <p:cNvPr id="20504" name="AutoShape 22"/>
            <p:cNvSpPr>
              <a:spLocks noChangeArrowheads="1"/>
            </p:cNvSpPr>
            <p:nvPr/>
          </p:nvSpPr>
          <p:spPr bwMode="auto">
            <a:xfrm>
              <a:off x="5581650" y="5346700"/>
              <a:ext cx="542925" cy="387350"/>
            </a:xfrm>
            <a:prstGeom prst="roundRect">
              <a:avLst>
                <a:gd name="adj" fmla="val 47579"/>
              </a:avLst>
            </a:prstGeom>
            <a:solidFill>
              <a:schemeClr val="accent2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kumimoji="1" lang="fi-FI" sz="1400">
                  <a:solidFill>
                    <a:srgbClr val="12024C"/>
                  </a:solidFill>
                  <a:latin typeface="Arial" charset="0"/>
                </a:rPr>
                <a:t>Pre</a:t>
              </a:r>
              <a:endParaRPr kumimoji="1" lang="en-US" sz="1400">
                <a:solidFill>
                  <a:srgbClr val="12024C"/>
                </a:solidFill>
                <a:latin typeface="Arial" charset="0"/>
              </a:endParaRPr>
            </a:p>
          </p:txBody>
        </p:sp>
        <p:sp>
          <p:nvSpPr>
            <p:cNvPr id="20505" name="AutoShape 23"/>
            <p:cNvSpPr>
              <a:spLocks noChangeArrowheads="1"/>
            </p:cNvSpPr>
            <p:nvPr/>
          </p:nvSpPr>
          <p:spPr bwMode="auto">
            <a:xfrm>
              <a:off x="6342063" y="5424488"/>
              <a:ext cx="373062" cy="212725"/>
            </a:xfrm>
            <a:prstGeom prst="rightArrow">
              <a:avLst>
                <a:gd name="adj1" fmla="val 50000"/>
                <a:gd name="adj2" fmla="val 43843"/>
              </a:avLst>
            </a:prstGeom>
            <a:solidFill>
              <a:schemeClr val="bg1"/>
            </a:solidFill>
            <a:ln w="28575" algn="ctr">
              <a:solidFill>
                <a:srgbClr val="12024C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06" name="AutoShape 24"/>
            <p:cNvSpPr>
              <a:spLocks noChangeArrowheads="1"/>
            </p:cNvSpPr>
            <p:nvPr/>
          </p:nvSpPr>
          <p:spPr bwMode="auto">
            <a:xfrm>
              <a:off x="6342063" y="4737100"/>
              <a:ext cx="373062" cy="214313"/>
            </a:xfrm>
            <a:prstGeom prst="rightArrow">
              <a:avLst>
                <a:gd name="adj1" fmla="val 50000"/>
                <a:gd name="adj2" fmla="val 43518"/>
              </a:avLst>
            </a:prstGeom>
            <a:solidFill>
              <a:schemeClr val="bg1"/>
            </a:solidFill>
            <a:ln w="28575" algn="ctr">
              <a:solidFill>
                <a:srgbClr val="12024C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07" name="AutoShape 25"/>
            <p:cNvSpPr>
              <a:spLocks noChangeArrowheads="1"/>
            </p:cNvSpPr>
            <p:nvPr/>
          </p:nvSpPr>
          <p:spPr bwMode="auto">
            <a:xfrm>
              <a:off x="6874424" y="4638477"/>
              <a:ext cx="322754" cy="394097"/>
            </a:xfrm>
            <a:prstGeom prst="roundRect">
              <a:avLst>
                <a:gd name="adj" fmla="val 47579"/>
              </a:avLst>
            </a:prstGeom>
            <a:solidFill>
              <a:schemeClr val="accent2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kumimoji="1" lang="fi-FI" sz="1400">
                  <a:solidFill>
                    <a:srgbClr val="12024C"/>
                  </a:solidFill>
                  <a:latin typeface="Arial" charset="0"/>
                </a:rPr>
                <a:t>I</a:t>
              </a:r>
              <a:endParaRPr kumimoji="1" lang="en-US" sz="1400">
                <a:solidFill>
                  <a:srgbClr val="12024C"/>
                </a:solidFill>
                <a:latin typeface="Arial" charset="0"/>
              </a:endParaRPr>
            </a:p>
          </p:txBody>
        </p:sp>
        <p:sp>
          <p:nvSpPr>
            <p:cNvPr id="20508" name="AutoShape 26"/>
            <p:cNvSpPr>
              <a:spLocks noChangeArrowheads="1"/>
            </p:cNvSpPr>
            <p:nvPr/>
          </p:nvSpPr>
          <p:spPr bwMode="auto">
            <a:xfrm>
              <a:off x="6892925" y="5376863"/>
              <a:ext cx="263525" cy="327025"/>
            </a:xfrm>
            <a:prstGeom prst="roundRect">
              <a:avLst>
                <a:gd name="adj" fmla="val 47579"/>
              </a:avLst>
            </a:prstGeom>
            <a:solidFill>
              <a:schemeClr val="accent2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kumimoji="1" lang="fi-FI" sz="1400">
                  <a:solidFill>
                    <a:srgbClr val="12024C"/>
                  </a:solidFill>
                  <a:latin typeface="Arial" charset="0"/>
                </a:rPr>
                <a:t>-</a:t>
              </a:r>
              <a:endParaRPr kumimoji="1" lang="en-US" sz="1400">
                <a:solidFill>
                  <a:srgbClr val="12024C"/>
                </a:solidFill>
                <a:latin typeface="Arial" charset="0"/>
              </a:endParaRPr>
            </a:p>
          </p:txBody>
        </p:sp>
        <p:sp>
          <p:nvSpPr>
            <p:cNvPr id="20509" name="AutoShape 27"/>
            <p:cNvSpPr>
              <a:spLocks noChangeArrowheads="1"/>
            </p:cNvSpPr>
            <p:nvPr/>
          </p:nvSpPr>
          <p:spPr bwMode="auto">
            <a:xfrm>
              <a:off x="7366000" y="5424488"/>
              <a:ext cx="374650" cy="212725"/>
            </a:xfrm>
            <a:prstGeom prst="rightArrow">
              <a:avLst>
                <a:gd name="adj1" fmla="val 50000"/>
                <a:gd name="adj2" fmla="val 44030"/>
              </a:avLst>
            </a:prstGeom>
            <a:solidFill>
              <a:schemeClr val="bg1"/>
            </a:solidFill>
            <a:ln w="28575" algn="ctr">
              <a:solidFill>
                <a:srgbClr val="12024C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10" name="AutoShape 28"/>
            <p:cNvSpPr>
              <a:spLocks noChangeArrowheads="1"/>
            </p:cNvSpPr>
            <p:nvPr/>
          </p:nvSpPr>
          <p:spPr bwMode="auto">
            <a:xfrm>
              <a:off x="7366000" y="4737100"/>
              <a:ext cx="374650" cy="214313"/>
            </a:xfrm>
            <a:prstGeom prst="rightArrow">
              <a:avLst>
                <a:gd name="adj1" fmla="val 50000"/>
                <a:gd name="adj2" fmla="val 43704"/>
              </a:avLst>
            </a:prstGeom>
            <a:solidFill>
              <a:schemeClr val="bg1"/>
            </a:solidFill>
            <a:ln w="28575" algn="ctr">
              <a:solidFill>
                <a:srgbClr val="12024C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11" name="AutoShape 29"/>
            <p:cNvSpPr>
              <a:spLocks noChangeArrowheads="1"/>
            </p:cNvSpPr>
            <p:nvPr/>
          </p:nvSpPr>
          <p:spPr bwMode="auto">
            <a:xfrm>
              <a:off x="7956550" y="4641850"/>
              <a:ext cx="622300" cy="387350"/>
            </a:xfrm>
            <a:prstGeom prst="roundRect">
              <a:avLst>
                <a:gd name="adj" fmla="val 47579"/>
              </a:avLst>
            </a:prstGeom>
            <a:solidFill>
              <a:schemeClr val="accent2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kumimoji="1" lang="fi-FI" sz="1400">
                  <a:solidFill>
                    <a:srgbClr val="12024C"/>
                  </a:solidFill>
                  <a:latin typeface="Arial" charset="0"/>
                </a:rPr>
                <a:t>Post</a:t>
              </a:r>
              <a:endParaRPr kumimoji="1" lang="en-US" sz="1400">
                <a:solidFill>
                  <a:srgbClr val="12024C"/>
                </a:solidFill>
                <a:latin typeface="Arial" charset="0"/>
              </a:endParaRPr>
            </a:p>
          </p:txBody>
        </p:sp>
        <p:sp>
          <p:nvSpPr>
            <p:cNvPr id="20512" name="AutoShape 30"/>
            <p:cNvSpPr>
              <a:spLocks noChangeArrowheads="1"/>
            </p:cNvSpPr>
            <p:nvPr/>
          </p:nvSpPr>
          <p:spPr bwMode="auto">
            <a:xfrm>
              <a:off x="7939088" y="5346700"/>
              <a:ext cx="622300" cy="387350"/>
            </a:xfrm>
            <a:prstGeom prst="roundRect">
              <a:avLst>
                <a:gd name="adj" fmla="val 47579"/>
              </a:avLst>
            </a:prstGeom>
            <a:solidFill>
              <a:schemeClr val="accent2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kumimoji="1" lang="fi-FI" sz="1400">
                  <a:solidFill>
                    <a:srgbClr val="12024C"/>
                  </a:solidFill>
                  <a:latin typeface="Arial" charset="0"/>
                </a:rPr>
                <a:t>Post</a:t>
              </a:r>
              <a:endParaRPr kumimoji="1" lang="en-US" sz="1400">
                <a:solidFill>
                  <a:srgbClr val="12024C"/>
                </a:solidFill>
                <a:latin typeface="Arial" charset="0"/>
              </a:endParaRPr>
            </a:p>
          </p:txBody>
        </p:sp>
        <p:sp>
          <p:nvSpPr>
            <p:cNvPr id="20513" name="AutoShape 31"/>
            <p:cNvSpPr>
              <a:spLocks noChangeArrowheads="1"/>
            </p:cNvSpPr>
            <p:nvPr/>
          </p:nvSpPr>
          <p:spPr bwMode="auto">
            <a:xfrm>
              <a:off x="1187450" y="5157788"/>
              <a:ext cx="373063" cy="214312"/>
            </a:xfrm>
            <a:prstGeom prst="rightArrow">
              <a:avLst>
                <a:gd name="adj1" fmla="val 50000"/>
                <a:gd name="adj2" fmla="val 43519"/>
              </a:avLst>
            </a:prstGeom>
            <a:solidFill>
              <a:schemeClr val="bg1"/>
            </a:solidFill>
            <a:ln w="28575" algn="ctr">
              <a:solidFill>
                <a:srgbClr val="12024C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5" name="Otsikko 1"/>
          <p:cNvSpPr>
            <a:spLocks noGrp="1"/>
          </p:cNvSpPr>
          <p:nvPr>
            <p:ph type="title"/>
          </p:nvPr>
        </p:nvSpPr>
        <p:spPr>
          <a:xfrm>
            <a:off x="1331913" y="115888"/>
            <a:ext cx="7704137" cy="1143000"/>
          </a:xfrm>
        </p:spPr>
        <p:txBody>
          <a:bodyPr/>
          <a:lstStyle/>
          <a:p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Quasi-experimental</a:t>
            </a:r>
            <a:r>
              <a:rPr lang="fi-FI" dirty="0">
                <a:latin typeface="Calibri" charset="0"/>
                <a:ea typeface="Calibri" charset="0"/>
                <a:cs typeface="Calibri" charset="0"/>
              </a:rPr>
              <a:t> design</a:t>
            </a:r>
          </a:p>
        </p:txBody>
      </p:sp>
    </p:spTree>
    <p:extLst>
      <p:ext uri="{BB962C8B-B14F-4D97-AF65-F5344CB8AC3E}">
        <p14:creationId xmlns:p14="http://schemas.microsoft.com/office/powerpoint/2010/main" val="98387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7950"/>
            <a:ext cx="8686800" cy="45720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‘Descriptive study’ or ‘observational study’</a:t>
            </a:r>
          </a:p>
          <a:p>
            <a:pPr eaLnBrk="1" hangingPunct="1"/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Allows the use of non-probability sample (</a:t>
            </a:r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a.k.a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‘convenience sample’). </a:t>
            </a:r>
          </a:p>
          <a:p>
            <a:pPr eaLnBrk="1" hangingPunct="1"/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Most correlational designs are missing control, and thus loose some of their scientific power (Jackson, 2006). </a:t>
            </a:r>
          </a:p>
          <a:p>
            <a:pPr lvl="1" eaLnBrk="1" hangingPunct="1"/>
            <a:r>
              <a:rPr lang="fi-FI" sz="2000" dirty="0" err="1">
                <a:latin typeface="Calibri" charset="0"/>
                <a:ea typeface="Calibri" charset="0"/>
                <a:cs typeface="Calibri" charset="0"/>
              </a:rPr>
              <a:t>Some</a:t>
            </a:r>
            <a:r>
              <a:rPr lang="fi-FI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000" dirty="0" err="1">
                <a:latin typeface="Calibri" charset="0"/>
                <a:ea typeface="Calibri" charset="0"/>
                <a:cs typeface="Calibri" charset="0"/>
              </a:rPr>
              <a:t>research</a:t>
            </a:r>
            <a:r>
              <a:rPr lang="fi-FI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000" dirty="0" err="1">
                <a:latin typeface="Calibri" charset="0"/>
                <a:ea typeface="Calibri" charset="0"/>
                <a:cs typeface="Calibri" charset="0"/>
              </a:rPr>
              <a:t>journals</a:t>
            </a:r>
            <a:r>
              <a:rPr lang="fi-FI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000" dirty="0" err="1">
                <a:latin typeface="Calibri" charset="0"/>
                <a:ea typeface="Calibri" charset="0"/>
                <a:cs typeface="Calibri" charset="0"/>
              </a:rPr>
              <a:t>accept</a:t>
            </a:r>
            <a:r>
              <a:rPr lang="fi-FI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000" dirty="0" err="1">
                <a:latin typeface="Calibri" charset="0"/>
                <a:ea typeface="Calibri" charset="0"/>
                <a:cs typeface="Calibri" charset="0"/>
              </a:rPr>
              <a:t>factorial</a:t>
            </a:r>
            <a:r>
              <a:rPr lang="fi-FI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000" dirty="0" err="1">
                <a:latin typeface="Calibri" charset="0"/>
                <a:ea typeface="Calibri" charset="0"/>
                <a:cs typeface="Calibri" charset="0"/>
              </a:rPr>
              <a:t>analysis</a:t>
            </a:r>
            <a:r>
              <a:rPr lang="fi-FI" sz="2000" dirty="0">
                <a:latin typeface="Calibri" charset="0"/>
                <a:ea typeface="Calibri" charset="0"/>
                <a:cs typeface="Calibri" charset="0"/>
              </a:rPr>
              <a:t> (main and </a:t>
            </a:r>
            <a:r>
              <a:rPr lang="fi-FI" sz="2000" dirty="0" err="1">
                <a:latin typeface="Calibri" charset="0"/>
                <a:ea typeface="Calibri" charset="0"/>
                <a:cs typeface="Calibri" charset="0"/>
              </a:rPr>
              <a:t>interaction</a:t>
            </a:r>
            <a:r>
              <a:rPr lang="fi-FI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000" dirty="0" err="1">
                <a:latin typeface="Calibri" charset="0"/>
                <a:ea typeface="Calibri" charset="0"/>
                <a:cs typeface="Calibri" charset="0"/>
              </a:rPr>
              <a:t>effects</a:t>
            </a:r>
            <a:r>
              <a:rPr lang="fi-FI" sz="20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fi-FI" sz="2000" dirty="0" err="1">
                <a:latin typeface="Calibri" charset="0"/>
                <a:ea typeface="Calibri" charset="0"/>
                <a:cs typeface="Calibri" charset="0"/>
              </a:rPr>
              <a:t>e.g</a:t>
            </a:r>
            <a:r>
              <a:rPr lang="fi-FI" sz="2000" dirty="0">
                <a:latin typeface="Calibri" charset="0"/>
                <a:ea typeface="Calibri" charset="0"/>
                <a:cs typeface="Calibri" charset="0"/>
              </a:rPr>
              <a:t>., MANOVA) </a:t>
            </a:r>
            <a:r>
              <a:rPr lang="fi-FI" sz="2000" dirty="0" err="1">
                <a:latin typeface="Calibri" charset="0"/>
                <a:ea typeface="Calibri" charset="0"/>
                <a:cs typeface="Calibri" charset="0"/>
              </a:rPr>
              <a:t>based</a:t>
            </a:r>
            <a:r>
              <a:rPr lang="fi-FI" sz="2000" dirty="0">
                <a:latin typeface="Calibri" charset="0"/>
                <a:ea typeface="Calibri" charset="0"/>
                <a:cs typeface="Calibri" charset="0"/>
              </a:rPr>
              <a:t> on </a:t>
            </a:r>
            <a:r>
              <a:rPr lang="fi-FI" sz="2000" dirty="0" err="1">
                <a:latin typeface="Calibri" charset="0"/>
                <a:ea typeface="Calibri" charset="0"/>
                <a:cs typeface="Calibri" charset="0"/>
              </a:rPr>
              <a:t>correlational</a:t>
            </a:r>
            <a:r>
              <a:rPr lang="fi-FI" sz="2000" dirty="0">
                <a:latin typeface="Calibri" charset="0"/>
                <a:ea typeface="Calibri" charset="0"/>
                <a:cs typeface="Calibri" charset="0"/>
              </a:rPr>
              <a:t> design. 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323850" y="4697413"/>
            <a:ext cx="8569325" cy="1568450"/>
            <a:chOff x="323850" y="4696634"/>
            <a:chExt cx="8569325" cy="15696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510" name="Rectangle 4"/>
            <p:cNvSpPr>
              <a:spLocks noChangeArrowheads="1"/>
            </p:cNvSpPr>
            <p:nvPr/>
          </p:nvSpPr>
          <p:spPr bwMode="auto">
            <a:xfrm>
              <a:off x="323850" y="4696634"/>
              <a:ext cx="8569325" cy="1569660"/>
            </a:xfrm>
            <a:prstGeom prst="rect">
              <a:avLst/>
            </a:prstGeom>
            <a:solidFill>
              <a:srgbClr val="EAEAEA"/>
            </a:solidFill>
            <a:ln w="28575" algn="ctr">
              <a:solidFill>
                <a:srgbClr val="12024C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 sz="9600"/>
            </a:p>
          </p:txBody>
        </p:sp>
        <p:sp>
          <p:nvSpPr>
            <p:cNvPr id="21511" name="Oval 5"/>
            <p:cNvSpPr>
              <a:spLocks noChangeArrowheads="1"/>
            </p:cNvSpPr>
            <p:nvPr/>
          </p:nvSpPr>
          <p:spPr bwMode="auto">
            <a:xfrm>
              <a:off x="415925" y="4725144"/>
              <a:ext cx="746125" cy="1490662"/>
            </a:xfrm>
            <a:prstGeom prst="ellipse">
              <a:avLst/>
            </a:prstGeom>
            <a:solidFill>
              <a:schemeClr val="bg2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1512" name="Rectangle 6"/>
            <p:cNvSpPr>
              <a:spLocks noChangeArrowheads="1"/>
            </p:cNvSpPr>
            <p:nvPr/>
          </p:nvSpPr>
          <p:spPr bwMode="auto">
            <a:xfrm>
              <a:off x="944563" y="5753844"/>
              <a:ext cx="92075" cy="212725"/>
            </a:xfrm>
            <a:prstGeom prst="rect">
              <a:avLst/>
            </a:prstGeom>
            <a:solidFill>
              <a:srgbClr val="FFCC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1513" name="Oval 9"/>
            <p:cNvSpPr>
              <a:spLocks noChangeArrowheads="1"/>
            </p:cNvSpPr>
            <p:nvPr/>
          </p:nvSpPr>
          <p:spPr bwMode="auto">
            <a:xfrm>
              <a:off x="695325" y="4829919"/>
              <a:ext cx="92075" cy="106362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1514" name="Oval 10"/>
            <p:cNvSpPr>
              <a:spLocks noChangeArrowheads="1"/>
            </p:cNvSpPr>
            <p:nvPr/>
          </p:nvSpPr>
          <p:spPr bwMode="auto">
            <a:xfrm>
              <a:off x="974725" y="5149006"/>
              <a:ext cx="92075" cy="106363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1515" name="Oval 11"/>
            <p:cNvSpPr>
              <a:spLocks noChangeArrowheads="1"/>
            </p:cNvSpPr>
            <p:nvPr/>
          </p:nvSpPr>
          <p:spPr bwMode="auto">
            <a:xfrm>
              <a:off x="787400" y="5363319"/>
              <a:ext cx="93663" cy="106362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1516" name="Oval 12"/>
            <p:cNvSpPr>
              <a:spLocks noChangeArrowheads="1"/>
            </p:cNvSpPr>
            <p:nvPr/>
          </p:nvSpPr>
          <p:spPr bwMode="auto">
            <a:xfrm>
              <a:off x="508000" y="5366494"/>
              <a:ext cx="93663" cy="104775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1517" name="Oval 13"/>
            <p:cNvSpPr>
              <a:spLocks noChangeArrowheads="1"/>
            </p:cNvSpPr>
            <p:nvPr/>
          </p:nvSpPr>
          <p:spPr bwMode="auto">
            <a:xfrm>
              <a:off x="787400" y="5149006"/>
              <a:ext cx="93663" cy="106363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1518" name="Oval 14"/>
            <p:cNvSpPr>
              <a:spLocks noChangeArrowheads="1"/>
            </p:cNvSpPr>
            <p:nvPr/>
          </p:nvSpPr>
          <p:spPr bwMode="auto">
            <a:xfrm>
              <a:off x="974725" y="5577631"/>
              <a:ext cx="92075" cy="104775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1519" name="Oval 15"/>
            <p:cNvSpPr>
              <a:spLocks noChangeArrowheads="1"/>
            </p:cNvSpPr>
            <p:nvPr/>
          </p:nvSpPr>
          <p:spPr bwMode="auto">
            <a:xfrm>
              <a:off x="695325" y="6003081"/>
              <a:ext cx="92075" cy="104775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1520" name="Oval 16"/>
            <p:cNvSpPr>
              <a:spLocks noChangeArrowheads="1"/>
            </p:cNvSpPr>
            <p:nvPr/>
          </p:nvSpPr>
          <p:spPr bwMode="auto">
            <a:xfrm>
              <a:off x="603250" y="5577631"/>
              <a:ext cx="92075" cy="104775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1521" name="AutoShape 18"/>
            <p:cNvSpPr>
              <a:spLocks noChangeArrowheads="1"/>
            </p:cNvSpPr>
            <p:nvPr/>
          </p:nvSpPr>
          <p:spPr bwMode="auto">
            <a:xfrm>
              <a:off x="1812925" y="5122639"/>
              <a:ext cx="1433513" cy="682625"/>
            </a:xfrm>
            <a:prstGeom prst="roundRect">
              <a:avLst>
                <a:gd name="adj" fmla="val 47579"/>
              </a:avLst>
            </a:prstGeom>
            <a:solidFill>
              <a:srgbClr val="FFCC0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kumimoji="1" lang="fi-FI" sz="1400">
                  <a:solidFill>
                    <a:srgbClr val="12024C"/>
                  </a:solidFill>
                  <a:latin typeface="Arial" charset="0"/>
                </a:rPr>
                <a:t>Convenience </a:t>
              </a:r>
              <a:br>
                <a:rPr kumimoji="1" lang="fi-FI" sz="1400">
                  <a:solidFill>
                    <a:srgbClr val="12024C"/>
                  </a:solidFill>
                  <a:latin typeface="Arial" charset="0"/>
                </a:rPr>
              </a:br>
              <a:r>
                <a:rPr kumimoji="1" lang="fi-FI" sz="1400">
                  <a:solidFill>
                    <a:srgbClr val="12024C"/>
                  </a:solidFill>
                  <a:latin typeface="Arial" charset="0"/>
                </a:rPr>
                <a:t>sample</a:t>
              </a:r>
              <a:endParaRPr kumimoji="1" lang="en-US" sz="1400">
                <a:solidFill>
                  <a:srgbClr val="12024C"/>
                </a:solidFill>
                <a:latin typeface="Arial" charset="0"/>
              </a:endParaRPr>
            </a:p>
          </p:txBody>
        </p:sp>
        <p:sp>
          <p:nvSpPr>
            <p:cNvPr id="21522" name="AutoShape 19"/>
            <p:cNvSpPr>
              <a:spLocks noChangeArrowheads="1"/>
            </p:cNvSpPr>
            <p:nvPr/>
          </p:nvSpPr>
          <p:spPr bwMode="auto">
            <a:xfrm>
              <a:off x="3581400" y="5387751"/>
              <a:ext cx="373063" cy="212725"/>
            </a:xfrm>
            <a:prstGeom prst="rightArrow">
              <a:avLst>
                <a:gd name="adj1" fmla="val 50000"/>
                <a:gd name="adj2" fmla="val 43843"/>
              </a:avLst>
            </a:prstGeom>
            <a:solidFill>
              <a:schemeClr val="bg1"/>
            </a:solidFill>
            <a:ln w="28575" algn="ctr">
              <a:solidFill>
                <a:srgbClr val="12024C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1523" name="AutoShape 21"/>
            <p:cNvSpPr>
              <a:spLocks noChangeArrowheads="1"/>
            </p:cNvSpPr>
            <p:nvPr/>
          </p:nvSpPr>
          <p:spPr bwMode="auto">
            <a:xfrm>
              <a:off x="4108450" y="5286151"/>
              <a:ext cx="868363" cy="387350"/>
            </a:xfrm>
            <a:prstGeom prst="roundRect">
              <a:avLst>
                <a:gd name="adj" fmla="val 47579"/>
              </a:avLst>
            </a:prstGeom>
            <a:solidFill>
              <a:srgbClr val="FFCC0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kumimoji="1" lang="fi-FI" sz="1400">
                  <a:solidFill>
                    <a:srgbClr val="12024C"/>
                  </a:solidFill>
                  <a:latin typeface="Arial" charset="0"/>
                </a:rPr>
                <a:t>   Exp.  </a:t>
              </a:r>
              <a:endParaRPr kumimoji="1" lang="en-US" sz="1400">
                <a:solidFill>
                  <a:srgbClr val="12024C"/>
                </a:solidFill>
                <a:latin typeface="Arial" charset="0"/>
              </a:endParaRPr>
            </a:p>
          </p:txBody>
        </p:sp>
        <p:sp>
          <p:nvSpPr>
            <p:cNvPr id="21524" name="AutoShape 22"/>
            <p:cNvSpPr>
              <a:spLocks noChangeArrowheads="1"/>
            </p:cNvSpPr>
            <p:nvPr/>
          </p:nvSpPr>
          <p:spPr bwMode="auto">
            <a:xfrm>
              <a:off x="5199063" y="5368701"/>
              <a:ext cx="373062" cy="214313"/>
            </a:xfrm>
            <a:prstGeom prst="rightArrow">
              <a:avLst>
                <a:gd name="adj1" fmla="val 50000"/>
                <a:gd name="adj2" fmla="val 43518"/>
              </a:avLst>
            </a:prstGeom>
            <a:solidFill>
              <a:schemeClr val="bg1"/>
            </a:solidFill>
            <a:ln w="28575" algn="ctr">
              <a:solidFill>
                <a:srgbClr val="12024C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1525" name="AutoShape 23"/>
            <p:cNvSpPr>
              <a:spLocks noChangeArrowheads="1"/>
            </p:cNvSpPr>
            <p:nvPr/>
          </p:nvSpPr>
          <p:spPr bwMode="auto">
            <a:xfrm>
              <a:off x="5726113" y="5270276"/>
              <a:ext cx="542925" cy="384175"/>
            </a:xfrm>
            <a:prstGeom prst="roundRect">
              <a:avLst>
                <a:gd name="adj" fmla="val 47579"/>
              </a:avLst>
            </a:prstGeom>
            <a:solidFill>
              <a:srgbClr val="FFCC0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kumimoji="1" lang="fi-FI" sz="1400">
                  <a:solidFill>
                    <a:srgbClr val="12024C"/>
                  </a:solidFill>
                  <a:latin typeface="Arial" charset="0"/>
                </a:rPr>
                <a:t>Pre</a:t>
              </a:r>
              <a:endParaRPr kumimoji="1" lang="en-US" sz="1400">
                <a:solidFill>
                  <a:srgbClr val="12024C"/>
                </a:solidFill>
                <a:latin typeface="Arial" charset="0"/>
              </a:endParaRPr>
            </a:p>
          </p:txBody>
        </p:sp>
        <p:sp>
          <p:nvSpPr>
            <p:cNvPr id="21526" name="AutoShape 31"/>
            <p:cNvSpPr>
              <a:spLocks noChangeArrowheads="1"/>
            </p:cNvSpPr>
            <p:nvPr/>
          </p:nvSpPr>
          <p:spPr bwMode="auto">
            <a:xfrm>
              <a:off x="6472238" y="5368701"/>
              <a:ext cx="373062" cy="214313"/>
            </a:xfrm>
            <a:prstGeom prst="rightArrow">
              <a:avLst>
                <a:gd name="adj1" fmla="val 50000"/>
                <a:gd name="adj2" fmla="val 43518"/>
              </a:avLst>
            </a:prstGeom>
            <a:solidFill>
              <a:schemeClr val="bg1"/>
            </a:solidFill>
            <a:ln w="28575" algn="ctr">
              <a:solidFill>
                <a:srgbClr val="12024C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1527" name="AutoShape 32"/>
            <p:cNvSpPr>
              <a:spLocks noChangeArrowheads="1"/>
            </p:cNvSpPr>
            <p:nvPr/>
          </p:nvSpPr>
          <p:spPr bwMode="auto">
            <a:xfrm>
              <a:off x="7003012" y="5264522"/>
              <a:ext cx="322754" cy="394097"/>
            </a:xfrm>
            <a:prstGeom prst="roundRect">
              <a:avLst>
                <a:gd name="adj" fmla="val 47579"/>
              </a:avLst>
            </a:prstGeom>
            <a:solidFill>
              <a:srgbClr val="FFCC0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kumimoji="1" lang="fi-FI" sz="1400">
                  <a:solidFill>
                    <a:srgbClr val="12024C"/>
                  </a:solidFill>
                  <a:latin typeface="Arial" charset="0"/>
                </a:rPr>
                <a:t>I</a:t>
              </a:r>
              <a:endParaRPr kumimoji="1" lang="en-US" sz="1400">
                <a:solidFill>
                  <a:srgbClr val="12024C"/>
                </a:solidFill>
                <a:latin typeface="Arial" charset="0"/>
              </a:endParaRPr>
            </a:p>
          </p:txBody>
        </p:sp>
        <p:sp>
          <p:nvSpPr>
            <p:cNvPr id="21528" name="AutoShape 37"/>
            <p:cNvSpPr>
              <a:spLocks noChangeArrowheads="1"/>
            </p:cNvSpPr>
            <p:nvPr/>
          </p:nvSpPr>
          <p:spPr bwMode="auto">
            <a:xfrm>
              <a:off x="7496175" y="5368701"/>
              <a:ext cx="374650" cy="214313"/>
            </a:xfrm>
            <a:prstGeom prst="rightArrow">
              <a:avLst>
                <a:gd name="adj1" fmla="val 50000"/>
                <a:gd name="adj2" fmla="val 43704"/>
              </a:avLst>
            </a:prstGeom>
            <a:solidFill>
              <a:schemeClr val="bg1"/>
            </a:solidFill>
            <a:ln w="28575" algn="ctr">
              <a:solidFill>
                <a:srgbClr val="12024C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1529" name="AutoShape 38"/>
            <p:cNvSpPr>
              <a:spLocks noChangeArrowheads="1"/>
            </p:cNvSpPr>
            <p:nvPr/>
          </p:nvSpPr>
          <p:spPr bwMode="auto">
            <a:xfrm>
              <a:off x="8083550" y="5270276"/>
              <a:ext cx="622300" cy="384175"/>
            </a:xfrm>
            <a:prstGeom prst="roundRect">
              <a:avLst>
                <a:gd name="adj" fmla="val 47579"/>
              </a:avLst>
            </a:prstGeom>
            <a:solidFill>
              <a:srgbClr val="FFCC0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kumimoji="1" lang="fi-FI" sz="1400">
                  <a:solidFill>
                    <a:srgbClr val="12024C"/>
                  </a:solidFill>
                  <a:latin typeface="Arial" charset="0"/>
                </a:rPr>
                <a:t>Post</a:t>
              </a:r>
              <a:endParaRPr kumimoji="1" lang="en-US" sz="1400">
                <a:solidFill>
                  <a:srgbClr val="12024C"/>
                </a:solidFill>
                <a:latin typeface="Arial" charset="0"/>
              </a:endParaRPr>
            </a:p>
          </p:txBody>
        </p:sp>
        <p:sp>
          <p:nvSpPr>
            <p:cNvPr id="21530" name="AutoShape 19"/>
            <p:cNvSpPr>
              <a:spLocks noChangeArrowheads="1"/>
            </p:cNvSpPr>
            <p:nvPr/>
          </p:nvSpPr>
          <p:spPr bwMode="auto">
            <a:xfrm>
              <a:off x="1259632" y="5373216"/>
              <a:ext cx="373063" cy="212725"/>
            </a:xfrm>
            <a:prstGeom prst="rightArrow">
              <a:avLst>
                <a:gd name="adj1" fmla="val 50000"/>
                <a:gd name="adj2" fmla="val 43843"/>
              </a:avLst>
            </a:prstGeom>
            <a:solidFill>
              <a:schemeClr val="bg1"/>
            </a:solidFill>
            <a:ln w="28575" algn="ctr">
              <a:solidFill>
                <a:srgbClr val="12024C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9" name="Otsikko 1"/>
          <p:cNvSpPr>
            <a:spLocks noGrp="1"/>
          </p:cNvSpPr>
          <p:nvPr>
            <p:ph type="title"/>
          </p:nvPr>
        </p:nvSpPr>
        <p:spPr>
          <a:xfrm>
            <a:off x="1331913" y="115888"/>
            <a:ext cx="7704137" cy="1143000"/>
          </a:xfrm>
        </p:spPr>
        <p:txBody>
          <a:bodyPr/>
          <a:lstStyle/>
          <a:p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Correlational</a:t>
            </a:r>
            <a:r>
              <a:rPr lang="fi-FI" dirty="0">
                <a:latin typeface="Calibri" charset="0"/>
                <a:ea typeface="Calibri" charset="0"/>
                <a:cs typeface="Calibri" charset="0"/>
              </a:rPr>
              <a:t> design</a:t>
            </a:r>
          </a:p>
        </p:txBody>
      </p:sp>
    </p:spTree>
    <p:extLst>
      <p:ext uri="{BB962C8B-B14F-4D97-AF65-F5344CB8AC3E}">
        <p14:creationId xmlns:p14="http://schemas.microsoft.com/office/powerpoint/2010/main" val="38524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Connector 74"/>
          <p:cNvCxnSpPr/>
          <p:nvPr/>
        </p:nvCxnSpPr>
        <p:spPr>
          <a:xfrm rot="16200000" flipH="1">
            <a:off x="3071812" y="1764706"/>
            <a:ext cx="1065213" cy="61912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3" name="Oval 8"/>
          <p:cNvSpPr>
            <a:spLocks noChangeArrowheads="1"/>
          </p:cNvSpPr>
          <p:nvPr/>
        </p:nvSpPr>
        <p:spPr bwMode="auto">
          <a:xfrm>
            <a:off x="142875" y="3334743"/>
            <a:ext cx="746125" cy="1639887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604" name="Rectangle 9"/>
          <p:cNvSpPr>
            <a:spLocks noChangeArrowheads="1"/>
          </p:cNvSpPr>
          <p:nvPr/>
        </p:nvSpPr>
        <p:spPr bwMode="auto">
          <a:xfrm>
            <a:off x="671513" y="4466630"/>
            <a:ext cx="92075" cy="234950"/>
          </a:xfrm>
          <a:prstGeom prst="rect">
            <a:avLst/>
          </a:prstGeom>
          <a:solidFill>
            <a:srgbClr val="FFCC00"/>
          </a:solidFill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605" name="AutoShape 11"/>
          <p:cNvSpPr>
            <a:spLocks noChangeArrowheads="1"/>
          </p:cNvSpPr>
          <p:nvPr/>
        </p:nvSpPr>
        <p:spPr bwMode="auto">
          <a:xfrm rot="164499">
            <a:off x="1174750" y="4031655"/>
            <a:ext cx="374650" cy="234950"/>
          </a:xfrm>
          <a:prstGeom prst="rightArrow">
            <a:avLst>
              <a:gd name="adj1" fmla="val 50000"/>
              <a:gd name="adj2" fmla="val 50119"/>
            </a:avLst>
          </a:prstGeom>
          <a:solidFill>
            <a:schemeClr val="bg1"/>
          </a:solidFill>
          <a:ln w="28575" algn="ctr">
            <a:solidFill>
              <a:srgbClr val="12024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06" name="Oval 13"/>
          <p:cNvSpPr>
            <a:spLocks noChangeArrowheads="1"/>
          </p:cNvSpPr>
          <p:nvPr/>
        </p:nvSpPr>
        <p:spPr bwMode="auto">
          <a:xfrm>
            <a:off x="422275" y="3450630"/>
            <a:ext cx="92075" cy="115888"/>
          </a:xfrm>
          <a:prstGeom prst="ellipse">
            <a:avLst/>
          </a:prstGeom>
          <a:solidFill>
            <a:schemeClr val="accent1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07" name="Oval 14"/>
          <p:cNvSpPr>
            <a:spLocks noChangeArrowheads="1"/>
          </p:cNvSpPr>
          <p:nvPr/>
        </p:nvSpPr>
        <p:spPr bwMode="auto">
          <a:xfrm>
            <a:off x="701675" y="3801468"/>
            <a:ext cx="92075" cy="117475"/>
          </a:xfrm>
          <a:prstGeom prst="ellipse">
            <a:avLst/>
          </a:prstGeom>
          <a:solidFill>
            <a:schemeClr val="accent1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08" name="Oval 15"/>
          <p:cNvSpPr>
            <a:spLocks noChangeArrowheads="1"/>
          </p:cNvSpPr>
          <p:nvPr/>
        </p:nvSpPr>
        <p:spPr bwMode="auto">
          <a:xfrm>
            <a:off x="514350" y="4038005"/>
            <a:ext cx="92075" cy="115888"/>
          </a:xfrm>
          <a:prstGeom prst="ellipse">
            <a:avLst/>
          </a:prstGeom>
          <a:solidFill>
            <a:schemeClr val="accent1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09" name="Oval 16"/>
          <p:cNvSpPr>
            <a:spLocks noChangeArrowheads="1"/>
          </p:cNvSpPr>
          <p:nvPr/>
        </p:nvSpPr>
        <p:spPr bwMode="auto">
          <a:xfrm>
            <a:off x="234950" y="4039593"/>
            <a:ext cx="92075" cy="115887"/>
          </a:xfrm>
          <a:prstGeom prst="ellipse">
            <a:avLst/>
          </a:prstGeom>
          <a:solidFill>
            <a:schemeClr val="accent1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10" name="Oval 17"/>
          <p:cNvSpPr>
            <a:spLocks noChangeArrowheads="1"/>
          </p:cNvSpPr>
          <p:nvPr/>
        </p:nvSpPr>
        <p:spPr bwMode="auto">
          <a:xfrm>
            <a:off x="514350" y="3801468"/>
            <a:ext cx="92075" cy="117475"/>
          </a:xfrm>
          <a:prstGeom prst="ellipse">
            <a:avLst/>
          </a:prstGeom>
          <a:solidFill>
            <a:schemeClr val="accent1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11" name="Oval 18"/>
          <p:cNvSpPr>
            <a:spLocks noChangeArrowheads="1"/>
          </p:cNvSpPr>
          <p:nvPr/>
        </p:nvSpPr>
        <p:spPr bwMode="auto">
          <a:xfrm>
            <a:off x="701675" y="4272955"/>
            <a:ext cx="92075" cy="115888"/>
          </a:xfrm>
          <a:prstGeom prst="ellipse">
            <a:avLst/>
          </a:prstGeom>
          <a:solidFill>
            <a:schemeClr val="accent1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12" name="Oval 19"/>
          <p:cNvSpPr>
            <a:spLocks noChangeArrowheads="1"/>
          </p:cNvSpPr>
          <p:nvPr/>
        </p:nvSpPr>
        <p:spPr bwMode="auto">
          <a:xfrm>
            <a:off x="422275" y="4739680"/>
            <a:ext cx="92075" cy="115888"/>
          </a:xfrm>
          <a:prstGeom prst="ellipse">
            <a:avLst/>
          </a:prstGeom>
          <a:solidFill>
            <a:schemeClr val="accent1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13" name="Oval 20"/>
          <p:cNvSpPr>
            <a:spLocks noChangeArrowheads="1"/>
          </p:cNvSpPr>
          <p:nvPr/>
        </p:nvSpPr>
        <p:spPr bwMode="auto">
          <a:xfrm>
            <a:off x="330200" y="4272955"/>
            <a:ext cx="92075" cy="115888"/>
          </a:xfrm>
          <a:prstGeom prst="ellipse">
            <a:avLst/>
          </a:prstGeom>
          <a:solidFill>
            <a:schemeClr val="accent1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14" name="AutoShape 21"/>
          <p:cNvSpPr>
            <a:spLocks noChangeArrowheads="1"/>
          </p:cNvSpPr>
          <p:nvPr/>
        </p:nvSpPr>
        <p:spPr bwMode="auto">
          <a:xfrm>
            <a:off x="1590675" y="1923455"/>
            <a:ext cx="1697038" cy="806450"/>
          </a:xfrm>
          <a:prstGeom prst="roundRect">
            <a:avLst>
              <a:gd name="adj" fmla="val 47579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/>
            <a:r>
              <a:rPr lang="fi-FI" sz="3200" b="1">
                <a:solidFill>
                  <a:srgbClr val="12024C"/>
                </a:solidFill>
                <a:latin typeface="Arial" charset="0"/>
              </a:rPr>
              <a:t>RS</a:t>
            </a:r>
            <a:endParaRPr lang="en-US" sz="3200" b="1">
              <a:solidFill>
                <a:srgbClr val="12024C"/>
              </a:solidFill>
              <a:latin typeface="Arial" charset="0"/>
            </a:endParaRPr>
          </a:p>
        </p:txBody>
      </p:sp>
      <p:sp>
        <p:nvSpPr>
          <p:cNvPr id="25615" name="AutoShape 22"/>
          <p:cNvSpPr>
            <a:spLocks noChangeArrowheads="1"/>
          </p:cNvSpPr>
          <p:nvPr/>
        </p:nvSpPr>
        <p:spPr bwMode="auto">
          <a:xfrm>
            <a:off x="1577975" y="3796705"/>
            <a:ext cx="1709738" cy="804863"/>
          </a:xfrm>
          <a:prstGeom prst="roundRect">
            <a:avLst>
              <a:gd name="adj" fmla="val 47579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/>
            <a:r>
              <a:rPr lang="fi-FI" sz="3200" b="1">
                <a:solidFill>
                  <a:srgbClr val="12024C"/>
                </a:solidFill>
                <a:latin typeface="Arial" charset="0"/>
              </a:rPr>
              <a:t>RS</a:t>
            </a:r>
            <a:endParaRPr lang="en-US" sz="3200" b="1">
              <a:solidFill>
                <a:srgbClr val="12024C"/>
              </a:solidFill>
              <a:latin typeface="Arial" charset="0"/>
            </a:endParaRPr>
          </a:p>
        </p:txBody>
      </p:sp>
      <p:sp>
        <p:nvSpPr>
          <p:cNvPr id="25616" name="AutoShape 25"/>
          <p:cNvSpPr>
            <a:spLocks noChangeArrowheads="1"/>
          </p:cNvSpPr>
          <p:nvPr/>
        </p:nvSpPr>
        <p:spPr bwMode="auto">
          <a:xfrm>
            <a:off x="3919538" y="1577380"/>
            <a:ext cx="996950" cy="423863"/>
          </a:xfrm>
          <a:prstGeom prst="roundRect">
            <a:avLst>
              <a:gd name="adj" fmla="val 47579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/>
            <a:r>
              <a:rPr lang="fi-FI" sz="1400">
                <a:solidFill>
                  <a:srgbClr val="12024C"/>
                </a:solidFill>
                <a:latin typeface="Arial" charset="0"/>
              </a:rPr>
              <a:t>   TEST  </a:t>
            </a:r>
            <a:endParaRPr lang="en-US" sz="1400">
              <a:solidFill>
                <a:srgbClr val="12024C"/>
              </a:solidFill>
              <a:latin typeface="Arial" charset="0"/>
            </a:endParaRPr>
          </a:p>
        </p:txBody>
      </p:sp>
      <p:sp>
        <p:nvSpPr>
          <p:cNvPr id="25617" name="AutoShape 26"/>
          <p:cNvSpPr>
            <a:spLocks noChangeArrowheads="1"/>
          </p:cNvSpPr>
          <p:nvPr/>
        </p:nvSpPr>
        <p:spPr bwMode="auto">
          <a:xfrm>
            <a:off x="3940175" y="3606205"/>
            <a:ext cx="1042988" cy="423863"/>
          </a:xfrm>
          <a:prstGeom prst="roundRect">
            <a:avLst>
              <a:gd name="adj" fmla="val 47579"/>
            </a:avLst>
          </a:prstGeom>
          <a:solidFill>
            <a:srgbClr val="FFCC00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/>
            <a:r>
              <a:rPr lang="fi-FI" sz="1400">
                <a:solidFill>
                  <a:srgbClr val="12024C"/>
                </a:solidFill>
                <a:latin typeface="Arial" charset="0"/>
              </a:rPr>
              <a:t>   TEST   </a:t>
            </a:r>
            <a:endParaRPr lang="en-US" sz="1400">
              <a:solidFill>
                <a:srgbClr val="12024C"/>
              </a:solidFill>
              <a:latin typeface="Arial" charset="0"/>
            </a:endParaRPr>
          </a:p>
        </p:txBody>
      </p:sp>
      <p:sp>
        <p:nvSpPr>
          <p:cNvPr id="25618" name="AutoShape 27"/>
          <p:cNvSpPr>
            <a:spLocks noChangeArrowheads="1"/>
          </p:cNvSpPr>
          <p:nvPr/>
        </p:nvSpPr>
        <p:spPr bwMode="auto">
          <a:xfrm>
            <a:off x="5162550" y="3688755"/>
            <a:ext cx="374650" cy="234950"/>
          </a:xfrm>
          <a:prstGeom prst="rightArrow">
            <a:avLst>
              <a:gd name="adj1" fmla="val 50000"/>
              <a:gd name="adj2" fmla="val 50119"/>
            </a:avLst>
          </a:prstGeom>
          <a:solidFill>
            <a:schemeClr val="bg1"/>
          </a:solidFill>
          <a:ln w="28575" algn="ctr">
            <a:solidFill>
              <a:srgbClr val="12024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19" name="AutoShape 28"/>
          <p:cNvSpPr>
            <a:spLocks noChangeArrowheads="1"/>
          </p:cNvSpPr>
          <p:nvPr/>
        </p:nvSpPr>
        <p:spPr bwMode="auto">
          <a:xfrm>
            <a:off x="5610225" y="3477618"/>
            <a:ext cx="703263" cy="630237"/>
          </a:xfrm>
          <a:prstGeom prst="roundRect">
            <a:avLst>
              <a:gd name="adj" fmla="val 47579"/>
            </a:avLst>
          </a:prstGeom>
          <a:solidFill>
            <a:srgbClr val="FFCC00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/>
            <a:r>
              <a:rPr lang="fi-FI" sz="1400">
                <a:solidFill>
                  <a:srgbClr val="12024C"/>
                </a:solidFill>
                <a:latin typeface="Arial" charset="0"/>
              </a:rPr>
              <a:t>Pre</a:t>
            </a:r>
            <a:endParaRPr lang="en-US" sz="1400">
              <a:solidFill>
                <a:srgbClr val="12024C"/>
              </a:solidFill>
              <a:latin typeface="Arial" charset="0"/>
            </a:endParaRPr>
          </a:p>
        </p:txBody>
      </p:sp>
      <p:sp>
        <p:nvSpPr>
          <p:cNvPr id="25620" name="AutoShape 29"/>
          <p:cNvSpPr>
            <a:spLocks noChangeArrowheads="1"/>
          </p:cNvSpPr>
          <p:nvPr/>
        </p:nvSpPr>
        <p:spPr bwMode="auto">
          <a:xfrm>
            <a:off x="5162550" y="2437805"/>
            <a:ext cx="374650" cy="234950"/>
          </a:xfrm>
          <a:prstGeom prst="rightArrow">
            <a:avLst>
              <a:gd name="adj1" fmla="val 50000"/>
              <a:gd name="adj2" fmla="val 50119"/>
            </a:avLst>
          </a:prstGeom>
          <a:solidFill>
            <a:schemeClr val="bg1"/>
          </a:solidFill>
          <a:ln w="28575" algn="ctr">
            <a:solidFill>
              <a:srgbClr val="12024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21" name="AutoShape 30"/>
          <p:cNvSpPr>
            <a:spLocks noChangeArrowheads="1"/>
          </p:cNvSpPr>
          <p:nvPr/>
        </p:nvSpPr>
        <p:spPr bwMode="auto">
          <a:xfrm>
            <a:off x="5162550" y="1683743"/>
            <a:ext cx="374650" cy="234950"/>
          </a:xfrm>
          <a:prstGeom prst="rightArrow">
            <a:avLst>
              <a:gd name="adj1" fmla="val 50000"/>
              <a:gd name="adj2" fmla="val 50119"/>
            </a:avLst>
          </a:prstGeom>
          <a:solidFill>
            <a:schemeClr val="bg1"/>
          </a:solidFill>
          <a:ln w="28575" algn="ctr">
            <a:solidFill>
              <a:srgbClr val="12024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22" name="AutoShape 31"/>
          <p:cNvSpPr>
            <a:spLocks noChangeArrowheads="1"/>
          </p:cNvSpPr>
          <p:nvPr/>
        </p:nvSpPr>
        <p:spPr bwMode="auto">
          <a:xfrm rot="-1477325">
            <a:off x="3473450" y="1893293"/>
            <a:ext cx="374650" cy="234950"/>
          </a:xfrm>
          <a:prstGeom prst="rightArrow">
            <a:avLst>
              <a:gd name="adj1" fmla="val 50000"/>
              <a:gd name="adj2" fmla="val 50119"/>
            </a:avLst>
          </a:prstGeom>
          <a:solidFill>
            <a:schemeClr val="bg1"/>
          </a:solidFill>
          <a:ln w="28575" algn="ctr">
            <a:solidFill>
              <a:srgbClr val="12024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23" name="AutoShape 32"/>
          <p:cNvSpPr>
            <a:spLocks noChangeArrowheads="1"/>
          </p:cNvSpPr>
          <p:nvPr/>
        </p:nvSpPr>
        <p:spPr bwMode="auto">
          <a:xfrm rot="1460466">
            <a:off x="3482975" y="2296518"/>
            <a:ext cx="373063" cy="234950"/>
          </a:xfrm>
          <a:prstGeom prst="rightArrow">
            <a:avLst>
              <a:gd name="adj1" fmla="val 50000"/>
              <a:gd name="adj2" fmla="val 49907"/>
            </a:avLst>
          </a:prstGeom>
          <a:solidFill>
            <a:schemeClr val="bg1"/>
          </a:solidFill>
          <a:ln w="28575" algn="ctr">
            <a:solidFill>
              <a:srgbClr val="12024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24" name="AutoShape 33"/>
          <p:cNvSpPr>
            <a:spLocks noChangeArrowheads="1"/>
          </p:cNvSpPr>
          <p:nvPr/>
        </p:nvSpPr>
        <p:spPr bwMode="auto">
          <a:xfrm>
            <a:off x="3919538" y="2363193"/>
            <a:ext cx="1174750" cy="423862"/>
          </a:xfrm>
          <a:prstGeom prst="roundRect">
            <a:avLst>
              <a:gd name="adj" fmla="val 47579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/>
            <a:r>
              <a:rPr lang="fi-FI" sz="1400">
                <a:solidFill>
                  <a:srgbClr val="12024C"/>
                </a:solidFill>
                <a:latin typeface="Arial" charset="0"/>
              </a:rPr>
              <a:t>CONTROL</a:t>
            </a:r>
            <a:endParaRPr lang="en-US" sz="1400">
              <a:solidFill>
                <a:srgbClr val="12024C"/>
              </a:solidFill>
              <a:latin typeface="Arial" charset="0"/>
            </a:endParaRPr>
          </a:p>
        </p:txBody>
      </p:sp>
      <p:sp>
        <p:nvSpPr>
          <p:cNvPr id="25625" name="AutoShape 34"/>
          <p:cNvSpPr>
            <a:spLocks noChangeArrowheads="1"/>
          </p:cNvSpPr>
          <p:nvPr/>
        </p:nvSpPr>
        <p:spPr bwMode="auto">
          <a:xfrm>
            <a:off x="5611813" y="1477368"/>
            <a:ext cx="703262" cy="630237"/>
          </a:xfrm>
          <a:prstGeom prst="roundRect">
            <a:avLst>
              <a:gd name="adj" fmla="val 47579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/>
            <a:r>
              <a:rPr lang="fi-FI" sz="1400">
                <a:solidFill>
                  <a:srgbClr val="12024C"/>
                </a:solidFill>
                <a:latin typeface="Arial" charset="0"/>
              </a:rPr>
              <a:t>Pre</a:t>
            </a:r>
            <a:endParaRPr lang="en-US" sz="1400">
              <a:solidFill>
                <a:srgbClr val="12024C"/>
              </a:solidFill>
              <a:latin typeface="Arial" charset="0"/>
            </a:endParaRPr>
          </a:p>
        </p:txBody>
      </p:sp>
      <p:sp>
        <p:nvSpPr>
          <p:cNvPr id="25626" name="AutoShape 35"/>
          <p:cNvSpPr>
            <a:spLocks noChangeArrowheads="1"/>
          </p:cNvSpPr>
          <p:nvPr/>
        </p:nvSpPr>
        <p:spPr bwMode="auto">
          <a:xfrm>
            <a:off x="5595938" y="2252068"/>
            <a:ext cx="703262" cy="630237"/>
          </a:xfrm>
          <a:prstGeom prst="roundRect">
            <a:avLst>
              <a:gd name="adj" fmla="val 47579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/>
            <a:r>
              <a:rPr lang="fi-FI" sz="1400">
                <a:solidFill>
                  <a:srgbClr val="12024C"/>
                </a:solidFill>
                <a:latin typeface="Arial" charset="0"/>
              </a:rPr>
              <a:t>Pre</a:t>
            </a:r>
            <a:endParaRPr lang="en-US" sz="1400">
              <a:solidFill>
                <a:srgbClr val="12024C"/>
              </a:solidFill>
              <a:latin typeface="Arial" charset="0"/>
            </a:endParaRPr>
          </a:p>
        </p:txBody>
      </p:sp>
      <p:sp>
        <p:nvSpPr>
          <p:cNvPr id="25627" name="AutoShape 36"/>
          <p:cNvSpPr>
            <a:spLocks noChangeArrowheads="1"/>
          </p:cNvSpPr>
          <p:nvPr/>
        </p:nvSpPr>
        <p:spPr bwMode="auto">
          <a:xfrm>
            <a:off x="6435725" y="3688755"/>
            <a:ext cx="374650" cy="234950"/>
          </a:xfrm>
          <a:prstGeom prst="rightArrow">
            <a:avLst>
              <a:gd name="adj1" fmla="val 50000"/>
              <a:gd name="adj2" fmla="val 50119"/>
            </a:avLst>
          </a:prstGeom>
          <a:solidFill>
            <a:schemeClr val="bg1"/>
          </a:solidFill>
          <a:ln w="28575" algn="ctr">
            <a:solidFill>
              <a:srgbClr val="12024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28" name="AutoShape 37"/>
          <p:cNvSpPr>
            <a:spLocks noChangeArrowheads="1"/>
          </p:cNvSpPr>
          <p:nvPr/>
        </p:nvSpPr>
        <p:spPr bwMode="auto">
          <a:xfrm>
            <a:off x="6967538" y="3593505"/>
            <a:ext cx="322262" cy="395288"/>
          </a:xfrm>
          <a:prstGeom prst="roundRect">
            <a:avLst>
              <a:gd name="adj" fmla="val 47579"/>
            </a:avLst>
          </a:prstGeom>
          <a:solidFill>
            <a:srgbClr val="FFCC00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/>
            <a:r>
              <a:rPr lang="fi-FI" sz="1400">
                <a:solidFill>
                  <a:srgbClr val="12024C"/>
                </a:solidFill>
                <a:latin typeface="Arial" charset="0"/>
              </a:rPr>
              <a:t>I</a:t>
            </a:r>
            <a:endParaRPr lang="en-US" sz="1400">
              <a:solidFill>
                <a:srgbClr val="12024C"/>
              </a:solidFill>
              <a:latin typeface="Arial" charset="0"/>
            </a:endParaRPr>
          </a:p>
        </p:txBody>
      </p:sp>
      <p:sp>
        <p:nvSpPr>
          <p:cNvPr id="25629" name="AutoShape 38"/>
          <p:cNvSpPr>
            <a:spLocks noChangeArrowheads="1"/>
          </p:cNvSpPr>
          <p:nvPr/>
        </p:nvSpPr>
        <p:spPr bwMode="auto">
          <a:xfrm>
            <a:off x="6435725" y="2437805"/>
            <a:ext cx="374650" cy="234950"/>
          </a:xfrm>
          <a:prstGeom prst="rightArrow">
            <a:avLst>
              <a:gd name="adj1" fmla="val 50000"/>
              <a:gd name="adj2" fmla="val 50119"/>
            </a:avLst>
          </a:prstGeom>
          <a:solidFill>
            <a:schemeClr val="bg1"/>
          </a:solidFill>
          <a:ln w="28575" algn="ctr">
            <a:solidFill>
              <a:srgbClr val="12024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30" name="AutoShape 39"/>
          <p:cNvSpPr>
            <a:spLocks noChangeArrowheads="1"/>
          </p:cNvSpPr>
          <p:nvPr/>
        </p:nvSpPr>
        <p:spPr bwMode="auto">
          <a:xfrm>
            <a:off x="6435725" y="1683743"/>
            <a:ext cx="374650" cy="234950"/>
          </a:xfrm>
          <a:prstGeom prst="rightArrow">
            <a:avLst>
              <a:gd name="adj1" fmla="val 50000"/>
              <a:gd name="adj2" fmla="val 50119"/>
            </a:avLst>
          </a:prstGeom>
          <a:solidFill>
            <a:schemeClr val="bg1"/>
          </a:solidFill>
          <a:ln w="28575" algn="ctr">
            <a:solidFill>
              <a:srgbClr val="12024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31" name="AutoShape 40"/>
          <p:cNvSpPr>
            <a:spLocks noChangeArrowheads="1"/>
          </p:cNvSpPr>
          <p:nvPr/>
        </p:nvSpPr>
        <p:spPr bwMode="auto">
          <a:xfrm>
            <a:off x="6969125" y="1593255"/>
            <a:ext cx="322263" cy="395288"/>
          </a:xfrm>
          <a:prstGeom prst="roundRect">
            <a:avLst>
              <a:gd name="adj" fmla="val 47579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/>
            <a:r>
              <a:rPr lang="fi-FI" sz="1400">
                <a:solidFill>
                  <a:srgbClr val="12024C"/>
                </a:solidFill>
                <a:latin typeface="Arial" charset="0"/>
              </a:rPr>
              <a:t>I</a:t>
            </a:r>
            <a:endParaRPr lang="en-US" sz="1400">
              <a:solidFill>
                <a:srgbClr val="12024C"/>
              </a:solidFill>
              <a:latin typeface="Arial" charset="0"/>
            </a:endParaRPr>
          </a:p>
        </p:txBody>
      </p:sp>
      <p:sp>
        <p:nvSpPr>
          <p:cNvPr id="25632" name="AutoShape 41"/>
          <p:cNvSpPr>
            <a:spLocks noChangeArrowheads="1"/>
          </p:cNvSpPr>
          <p:nvPr/>
        </p:nvSpPr>
        <p:spPr bwMode="auto">
          <a:xfrm>
            <a:off x="6948488" y="2301280"/>
            <a:ext cx="342900" cy="531813"/>
          </a:xfrm>
          <a:prstGeom prst="roundRect">
            <a:avLst>
              <a:gd name="adj" fmla="val 47579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/>
            <a:r>
              <a:rPr lang="fi-FI" sz="1400">
                <a:solidFill>
                  <a:srgbClr val="12024C"/>
                </a:solidFill>
                <a:latin typeface="Arial" charset="0"/>
              </a:rPr>
              <a:t>-</a:t>
            </a:r>
            <a:endParaRPr lang="en-US" sz="1400">
              <a:solidFill>
                <a:srgbClr val="12024C"/>
              </a:solidFill>
              <a:latin typeface="Arial" charset="0"/>
            </a:endParaRPr>
          </a:p>
        </p:txBody>
      </p:sp>
      <p:sp>
        <p:nvSpPr>
          <p:cNvPr id="25633" name="AutoShape 42"/>
          <p:cNvSpPr>
            <a:spLocks noChangeArrowheads="1"/>
          </p:cNvSpPr>
          <p:nvPr/>
        </p:nvSpPr>
        <p:spPr bwMode="auto">
          <a:xfrm>
            <a:off x="7461250" y="3688755"/>
            <a:ext cx="374650" cy="234950"/>
          </a:xfrm>
          <a:prstGeom prst="rightArrow">
            <a:avLst>
              <a:gd name="adj1" fmla="val 50000"/>
              <a:gd name="adj2" fmla="val 50119"/>
            </a:avLst>
          </a:prstGeom>
          <a:solidFill>
            <a:schemeClr val="bg1"/>
          </a:solidFill>
          <a:ln w="28575" algn="ctr">
            <a:solidFill>
              <a:srgbClr val="12024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34" name="AutoShape 43"/>
          <p:cNvSpPr>
            <a:spLocks noChangeArrowheads="1"/>
          </p:cNvSpPr>
          <p:nvPr/>
        </p:nvSpPr>
        <p:spPr bwMode="auto">
          <a:xfrm>
            <a:off x="7958138" y="3477618"/>
            <a:ext cx="804862" cy="630237"/>
          </a:xfrm>
          <a:prstGeom prst="roundRect">
            <a:avLst>
              <a:gd name="adj" fmla="val 47579"/>
            </a:avLst>
          </a:prstGeom>
          <a:solidFill>
            <a:srgbClr val="FFCC00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/>
            <a:r>
              <a:rPr lang="fi-FI" sz="1400">
                <a:solidFill>
                  <a:srgbClr val="12024C"/>
                </a:solidFill>
                <a:latin typeface="Arial" charset="0"/>
              </a:rPr>
              <a:t>Post</a:t>
            </a:r>
            <a:endParaRPr lang="en-US" sz="1400">
              <a:solidFill>
                <a:srgbClr val="12024C"/>
              </a:solidFill>
              <a:latin typeface="Arial" charset="0"/>
            </a:endParaRPr>
          </a:p>
        </p:txBody>
      </p:sp>
      <p:sp>
        <p:nvSpPr>
          <p:cNvPr id="25635" name="AutoShape 44"/>
          <p:cNvSpPr>
            <a:spLocks noChangeArrowheads="1"/>
          </p:cNvSpPr>
          <p:nvPr/>
        </p:nvSpPr>
        <p:spPr bwMode="auto">
          <a:xfrm>
            <a:off x="7461250" y="2437805"/>
            <a:ext cx="374650" cy="234950"/>
          </a:xfrm>
          <a:prstGeom prst="rightArrow">
            <a:avLst>
              <a:gd name="adj1" fmla="val 50000"/>
              <a:gd name="adj2" fmla="val 50119"/>
            </a:avLst>
          </a:prstGeom>
          <a:solidFill>
            <a:schemeClr val="bg1"/>
          </a:solidFill>
          <a:ln w="28575" algn="ctr">
            <a:solidFill>
              <a:srgbClr val="12024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36" name="AutoShape 45"/>
          <p:cNvSpPr>
            <a:spLocks noChangeArrowheads="1"/>
          </p:cNvSpPr>
          <p:nvPr/>
        </p:nvSpPr>
        <p:spPr bwMode="auto">
          <a:xfrm>
            <a:off x="7461250" y="1683743"/>
            <a:ext cx="374650" cy="234950"/>
          </a:xfrm>
          <a:prstGeom prst="rightArrow">
            <a:avLst>
              <a:gd name="adj1" fmla="val 50000"/>
              <a:gd name="adj2" fmla="val 50119"/>
            </a:avLst>
          </a:prstGeom>
          <a:solidFill>
            <a:schemeClr val="bg1"/>
          </a:solidFill>
          <a:ln w="28575" algn="ctr">
            <a:solidFill>
              <a:srgbClr val="12024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37" name="AutoShape 46"/>
          <p:cNvSpPr>
            <a:spLocks noChangeArrowheads="1"/>
          </p:cNvSpPr>
          <p:nvPr/>
        </p:nvSpPr>
        <p:spPr bwMode="auto">
          <a:xfrm>
            <a:off x="7961313" y="1477368"/>
            <a:ext cx="804862" cy="630237"/>
          </a:xfrm>
          <a:prstGeom prst="roundRect">
            <a:avLst>
              <a:gd name="adj" fmla="val 47579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/>
            <a:r>
              <a:rPr lang="fi-FI" sz="1400">
                <a:solidFill>
                  <a:srgbClr val="12024C"/>
                </a:solidFill>
                <a:latin typeface="Arial" charset="0"/>
              </a:rPr>
              <a:t>Post</a:t>
            </a:r>
            <a:endParaRPr lang="en-US" sz="1400">
              <a:solidFill>
                <a:srgbClr val="12024C"/>
              </a:solidFill>
              <a:latin typeface="Arial" charset="0"/>
            </a:endParaRPr>
          </a:p>
        </p:txBody>
      </p:sp>
      <p:sp>
        <p:nvSpPr>
          <p:cNvPr id="25638" name="AutoShape 47"/>
          <p:cNvSpPr>
            <a:spLocks noChangeArrowheads="1"/>
          </p:cNvSpPr>
          <p:nvPr/>
        </p:nvSpPr>
        <p:spPr bwMode="auto">
          <a:xfrm>
            <a:off x="7943850" y="2252068"/>
            <a:ext cx="804863" cy="630237"/>
          </a:xfrm>
          <a:prstGeom prst="roundRect">
            <a:avLst>
              <a:gd name="adj" fmla="val 47579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/>
            <a:r>
              <a:rPr lang="fi-FI" sz="1400">
                <a:solidFill>
                  <a:srgbClr val="12024C"/>
                </a:solidFill>
                <a:latin typeface="Arial" charset="0"/>
              </a:rPr>
              <a:t>Post</a:t>
            </a:r>
            <a:endParaRPr lang="en-US" sz="1400">
              <a:solidFill>
                <a:srgbClr val="12024C"/>
              </a:solidFill>
              <a:latin typeface="Arial" charset="0"/>
            </a:endParaRPr>
          </a:p>
        </p:txBody>
      </p:sp>
      <p:sp>
        <p:nvSpPr>
          <p:cNvPr id="25639" name="AutoShape 27"/>
          <p:cNvSpPr>
            <a:spLocks noChangeArrowheads="1"/>
          </p:cNvSpPr>
          <p:nvPr/>
        </p:nvSpPr>
        <p:spPr bwMode="auto">
          <a:xfrm>
            <a:off x="5156200" y="4404718"/>
            <a:ext cx="374650" cy="234950"/>
          </a:xfrm>
          <a:prstGeom prst="rightArrow">
            <a:avLst>
              <a:gd name="adj1" fmla="val 50000"/>
              <a:gd name="adj2" fmla="val 50119"/>
            </a:avLst>
          </a:prstGeom>
          <a:solidFill>
            <a:schemeClr val="bg1"/>
          </a:solidFill>
          <a:ln w="28575" algn="ctr">
            <a:solidFill>
              <a:srgbClr val="12024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40" name="AutoShape 28"/>
          <p:cNvSpPr>
            <a:spLocks noChangeArrowheads="1"/>
          </p:cNvSpPr>
          <p:nvPr/>
        </p:nvSpPr>
        <p:spPr bwMode="auto">
          <a:xfrm>
            <a:off x="5603875" y="4193580"/>
            <a:ext cx="703263" cy="630238"/>
          </a:xfrm>
          <a:prstGeom prst="roundRect">
            <a:avLst>
              <a:gd name="adj" fmla="val 47579"/>
            </a:avLst>
          </a:prstGeom>
          <a:solidFill>
            <a:srgbClr val="FFCC00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/>
            <a:r>
              <a:rPr lang="fi-FI" sz="1400">
                <a:solidFill>
                  <a:srgbClr val="12024C"/>
                </a:solidFill>
                <a:latin typeface="Arial" charset="0"/>
              </a:rPr>
              <a:t>Pre</a:t>
            </a:r>
            <a:endParaRPr lang="en-US" sz="1400">
              <a:solidFill>
                <a:srgbClr val="12024C"/>
              </a:solidFill>
              <a:latin typeface="Arial" charset="0"/>
            </a:endParaRPr>
          </a:p>
        </p:txBody>
      </p:sp>
      <p:sp>
        <p:nvSpPr>
          <p:cNvPr id="25641" name="AutoShape 36"/>
          <p:cNvSpPr>
            <a:spLocks noChangeArrowheads="1"/>
          </p:cNvSpPr>
          <p:nvPr/>
        </p:nvSpPr>
        <p:spPr bwMode="auto">
          <a:xfrm>
            <a:off x="6429375" y="4404718"/>
            <a:ext cx="374650" cy="234950"/>
          </a:xfrm>
          <a:prstGeom prst="rightArrow">
            <a:avLst>
              <a:gd name="adj1" fmla="val 50000"/>
              <a:gd name="adj2" fmla="val 50119"/>
            </a:avLst>
          </a:prstGeom>
          <a:solidFill>
            <a:schemeClr val="bg1"/>
          </a:solidFill>
          <a:ln w="28575" algn="ctr">
            <a:solidFill>
              <a:srgbClr val="12024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42" name="AutoShape 37"/>
          <p:cNvSpPr>
            <a:spLocks noChangeArrowheads="1"/>
          </p:cNvSpPr>
          <p:nvPr/>
        </p:nvSpPr>
        <p:spPr bwMode="auto">
          <a:xfrm>
            <a:off x="6954838" y="4307880"/>
            <a:ext cx="334962" cy="400050"/>
          </a:xfrm>
          <a:prstGeom prst="roundRect">
            <a:avLst>
              <a:gd name="adj" fmla="val 47579"/>
            </a:avLst>
          </a:prstGeom>
          <a:solidFill>
            <a:srgbClr val="FFCC00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/>
            <a:r>
              <a:rPr lang="fi-FI" sz="1400">
                <a:solidFill>
                  <a:srgbClr val="12024C"/>
                </a:solidFill>
                <a:latin typeface="Arial" charset="0"/>
              </a:rPr>
              <a:t>-</a:t>
            </a:r>
            <a:endParaRPr lang="en-US" sz="1400">
              <a:solidFill>
                <a:srgbClr val="12024C"/>
              </a:solidFill>
              <a:latin typeface="Arial" charset="0"/>
            </a:endParaRPr>
          </a:p>
        </p:txBody>
      </p:sp>
      <p:sp>
        <p:nvSpPr>
          <p:cNvPr id="25643" name="AutoShape 42"/>
          <p:cNvSpPr>
            <a:spLocks noChangeArrowheads="1"/>
          </p:cNvSpPr>
          <p:nvPr/>
        </p:nvSpPr>
        <p:spPr bwMode="auto">
          <a:xfrm>
            <a:off x="7454900" y="4404718"/>
            <a:ext cx="374650" cy="234950"/>
          </a:xfrm>
          <a:prstGeom prst="rightArrow">
            <a:avLst>
              <a:gd name="adj1" fmla="val 50000"/>
              <a:gd name="adj2" fmla="val 50119"/>
            </a:avLst>
          </a:prstGeom>
          <a:solidFill>
            <a:schemeClr val="bg1"/>
          </a:solidFill>
          <a:ln w="28575" algn="ctr">
            <a:solidFill>
              <a:srgbClr val="12024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44" name="AutoShape 43"/>
          <p:cNvSpPr>
            <a:spLocks noChangeArrowheads="1"/>
          </p:cNvSpPr>
          <p:nvPr/>
        </p:nvSpPr>
        <p:spPr bwMode="auto">
          <a:xfrm>
            <a:off x="7951788" y="4193580"/>
            <a:ext cx="806450" cy="630238"/>
          </a:xfrm>
          <a:prstGeom prst="roundRect">
            <a:avLst>
              <a:gd name="adj" fmla="val 47579"/>
            </a:avLst>
          </a:prstGeom>
          <a:solidFill>
            <a:srgbClr val="FFCC00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/>
            <a:r>
              <a:rPr lang="fi-FI" sz="1400">
                <a:solidFill>
                  <a:srgbClr val="12024C"/>
                </a:solidFill>
                <a:latin typeface="Arial" charset="0"/>
              </a:rPr>
              <a:t>Post</a:t>
            </a:r>
            <a:endParaRPr lang="en-US" sz="1400">
              <a:solidFill>
                <a:srgbClr val="12024C"/>
              </a:solidFill>
              <a:latin typeface="Arial" charset="0"/>
            </a:endParaRPr>
          </a:p>
        </p:txBody>
      </p:sp>
      <p:sp>
        <p:nvSpPr>
          <p:cNvPr id="25645" name="AutoShape 11"/>
          <p:cNvSpPr>
            <a:spLocks noChangeArrowheads="1"/>
          </p:cNvSpPr>
          <p:nvPr/>
        </p:nvSpPr>
        <p:spPr bwMode="auto">
          <a:xfrm rot="2007498">
            <a:off x="1103313" y="5258793"/>
            <a:ext cx="374650" cy="234950"/>
          </a:xfrm>
          <a:prstGeom prst="rightArrow">
            <a:avLst>
              <a:gd name="adj1" fmla="val 50000"/>
              <a:gd name="adj2" fmla="val 50119"/>
            </a:avLst>
          </a:prstGeom>
          <a:solidFill>
            <a:schemeClr val="bg1"/>
          </a:solidFill>
          <a:ln w="28575" algn="ctr">
            <a:solidFill>
              <a:srgbClr val="12024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46" name="AutoShape 22"/>
          <p:cNvSpPr>
            <a:spLocks noChangeArrowheads="1"/>
          </p:cNvSpPr>
          <p:nvPr/>
        </p:nvSpPr>
        <p:spPr bwMode="auto">
          <a:xfrm>
            <a:off x="1558925" y="5600105"/>
            <a:ext cx="1709738" cy="806450"/>
          </a:xfrm>
          <a:prstGeom prst="roundRect">
            <a:avLst>
              <a:gd name="adj" fmla="val 47579"/>
            </a:avLst>
          </a:prstGeom>
          <a:solidFill>
            <a:srgbClr val="FFCC00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/>
            <a:r>
              <a:rPr lang="fi-FI" sz="3200" b="1">
                <a:solidFill>
                  <a:srgbClr val="12024C"/>
                </a:solidFill>
                <a:latin typeface="Arial" charset="0"/>
              </a:rPr>
              <a:t>CS</a:t>
            </a:r>
            <a:endParaRPr lang="en-US" sz="3200" b="1">
              <a:solidFill>
                <a:srgbClr val="12024C"/>
              </a:solidFill>
              <a:latin typeface="Arial" charset="0"/>
            </a:endParaRPr>
          </a:p>
        </p:txBody>
      </p:sp>
      <p:sp>
        <p:nvSpPr>
          <p:cNvPr id="25647" name="AutoShape 24"/>
          <p:cNvSpPr>
            <a:spLocks noChangeArrowheads="1"/>
          </p:cNvSpPr>
          <p:nvPr/>
        </p:nvSpPr>
        <p:spPr bwMode="auto">
          <a:xfrm>
            <a:off x="3525838" y="5871568"/>
            <a:ext cx="373062" cy="234950"/>
          </a:xfrm>
          <a:prstGeom prst="rightArrow">
            <a:avLst>
              <a:gd name="adj1" fmla="val 50000"/>
              <a:gd name="adj2" fmla="val 49907"/>
            </a:avLst>
          </a:prstGeom>
          <a:solidFill>
            <a:schemeClr val="bg1"/>
          </a:solidFill>
          <a:ln w="28575" algn="ctr">
            <a:solidFill>
              <a:srgbClr val="12024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48" name="AutoShape 26"/>
          <p:cNvSpPr>
            <a:spLocks noChangeArrowheads="1"/>
          </p:cNvSpPr>
          <p:nvPr/>
        </p:nvSpPr>
        <p:spPr bwMode="auto">
          <a:xfrm>
            <a:off x="3921125" y="5768380"/>
            <a:ext cx="1044575" cy="423863"/>
          </a:xfrm>
          <a:prstGeom prst="roundRect">
            <a:avLst>
              <a:gd name="adj" fmla="val 47579"/>
            </a:avLst>
          </a:prstGeom>
          <a:solidFill>
            <a:srgbClr val="FFCC00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/>
            <a:r>
              <a:rPr lang="fi-FI" sz="1400">
                <a:solidFill>
                  <a:srgbClr val="12024C"/>
                </a:solidFill>
                <a:latin typeface="Arial" charset="0"/>
              </a:rPr>
              <a:t>   TEST   </a:t>
            </a:r>
            <a:endParaRPr lang="en-US" sz="1400">
              <a:solidFill>
                <a:srgbClr val="12024C"/>
              </a:solidFill>
              <a:latin typeface="Arial" charset="0"/>
            </a:endParaRPr>
          </a:p>
        </p:txBody>
      </p:sp>
      <p:sp>
        <p:nvSpPr>
          <p:cNvPr id="25649" name="AutoShape 27"/>
          <p:cNvSpPr>
            <a:spLocks noChangeArrowheads="1"/>
          </p:cNvSpPr>
          <p:nvPr/>
        </p:nvSpPr>
        <p:spPr bwMode="auto">
          <a:xfrm>
            <a:off x="5143500" y="5850930"/>
            <a:ext cx="374650" cy="234950"/>
          </a:xfrm>
          <a:prstGeom prst="rightArrow">
            <a:avLst>
              <a:gd name="adj1" fmla="val 50000"/>
              <a:gd name="adj2" fmla="val 50119"/>
            </a:avLst>
          </a:prstGeom>
          <a:solidFill>
            <a:schemeClr val="bg1"/>
          </a:solidFill>
          <a:ln w="28575" algn="ctr">
            <a:solidFill>
              <a:srgbClr val="12024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50" name="AutoShape 28"/>
          <p:cNvSpPr>
            <a:spLocks noChangeArrowheads="1"/>
          </p:cNvSpPr>
          <p:nvPr/>
        </p:nvSpPr>
        <p:spPr bwMode="auto">
          <a:xfrm>
            <a:off x="5591175" y="5639793"/>
            <a:ext cx="703263" cy="630237"/>
          </a:xfrm>
          <a:prstGeom prst="roundRect">
            <a:avLst>
              <a:gd name="adj" fmla="val 47579"/>
            </a:avLst>
          </a:prstGeom>
          <a:solidFill>
            <a:srgbClr val="FFCC00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/>
            <a:r>
              <a:rPr lang="fi-FI" sz="1400">
                <a:solidFill>
                  <a:srgbClr val="12024C"/>
                </a:solidFill>
                <a:latin typeface="Arial" charset="0"/>
              </a:rPr>
              <a:t>Pre</a:t>
            </a:r>
            <a:endParaRPr lang="en-US" sz="1400">
              <a:solidFill>
                <a:srgbClr val="12024C"/>
              </a:solidFill>
              <a:latin typeface="Arial" charset="0"/>
            </a:endParaRPr>
          </a:p>
        </p:txBody>
      </p:sp>
      <p:sp>
        <p:nvSpPr>
          <p:cNvPr id="25651" name="AutoShape 36"/>
          <p:cNvSpPr>
            <a:spLocks noChangeArrowheads="1"/>
          </p:cNvSpPr>
          <p:nvPr/>
        </p:nvSpPr>
        <p:spPr bwMode="auto">
          <a:xfrm>
            <a:off x="6418263" y="5850930"/>
            <a:ext cx="373062" cy="234950"/>
          </a:xfrm>
          <a:prstGeom prst="rightArrow">
            <a:avLst>
              <a:gd name="adj1" fmla="val 50000"/>
              <a:gd name="adj2" fmla="val 49907"/>
            </a:avLst>
          </a:prstGeom>
          <a:solidFill>
            <a:schemeClr val="bg1"/>
          </a:solidFill>
          <a:ln w="28575" algn="ctr">
            <a:solidFill>
              <a:srgbClr val="12024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52" name="AutoShape 37"/>
          <p:cNvSpPr>
            <a:spLocks noChangeArrowheads="1"/>
          </p:cNvSpPr>
          <p:nvPr/>
        </p:nvSpPr>
        <p:spPr bwMode="auto">
          <a:xfrm>
            <a:off x="6948488" y="5755680"/>
            <a:ext cx="322262" cy="395288"/>
          </a:xfrm>
          <a:prstGeom prst="roundRect">
            <a:avLst>
              <a:gd name="adj" fmla="val 47579"/>
            </a:avLst>
          </a:prstGeom>
          <a:solidFill>
            <a:srgbClr val="FFCC00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/>
            <a:r>
              <a:rPr lang="fi-FI" sz="1400">
                <a:solidFill>
                  <a:srgbClr val="12024C"/>
                </a:solidFill>
                <a:latin typeface="Arial" charset="0"/>
              </a:rPr>
              <a:t>I</a:t>
            </a:r>
            <a:endParaRPr lang="en-US" sz="1400">
              <a:solidFill>
                <a:srgbClr val="12024C"/>
              </a:solidFill>
              <a:latin typeface="Arial" charset="0"/>
            </a:endParaRPr>
          </a:p>
        </p:txBody>
      </p:sp>
      <p:sp>
        <p:nvSpPr>
          <p:cNvPr id="25653" name="AutoShape 42"/>
          <p:cNvSpPr>
            <a:spLocks noChangeArrowheads="1"/>
          </p:cNvSpPr>
          <p:nvPr/>
        </p:nvSpPr>
        <p:spPr bwMode="auto">
          <a:xfrm>
            <a:off x="7442200" y="5850930"/>
            <a:ext cx="374650" cy="234950"/>
          </a:xfrm>
          <a:prstGeom prst="rightArrow">
            <a:avLst>
              <a:gd name="adj1" fmla="val 50000"/>
              <a:gd name="adj2" fmla="val 50119"/>
            </a:avLst>
          </a:prstGeom>
          <a:solidFill>
            <a:schemeClr val="bg1"/>
          </a:solidFill>
          <a:ln w="28575" algn="ctr">
            <a:solidFill>
              <a:srgbClr val="12024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54" name="AutoShape 43"/>
          <p:cNvSpPr>
            <a:spLocks noChangeArrowheads="1"/>
          </p:cNvSpPr>
          <p:nvPr/>
        </p:nvSpPr>
        <p:spPr bwMode="auto">
          <a:xfrm>
            <a:off x="7940675" y="5639793"/>
            <a:ext cx="804863" cy="630237"/>
          </a:xfrm>
          <a:prstGeom prst="roundRect">
            <a:avLst>
              <a:gd name="adj" fmla="val 47579"/>
            </a:avLst>
          </a:prstGeom>
          <a:solidFill>
            <a:srgbClr val="FFCC00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/>
            <a:r>
              <a:rPr lang="fi-FI" sz="1400">
                <a:solidFill>
                  <a:srgbClr val="12024C"/>
                </a:solidFill>
                <a:latin typeface="Arial" charset="0"/>
              </a:rPr>
              <a:t>Post</a:t>
            </a:r>
            <a:endParaRPr lang="en-US" sz="1400">
              <a:solidFill>
                <a:srgbClr val="12024C"/>
              </a:solidFill>
              <a:latin typeface="Arial" charset="0"/>
            </a:endParaRPr>
          </a:p>
        </p:txBody>
      </p:sp>
      <p:sp>
        <p:nvSpPr>
          <p:cNvPr id="25655" name="AutoShape 31"/>
          <p:cNvSpPr>
            <a:spLocks noChangeArrowheads="1"/>
          </p:cNvSpPr>
          <p:nvPr/>
        </p:nvSpPr>
        <p:spPr bwMode="auto">
          <a:xfrm rot="-1477325">
            <a:off x="3460750" y="3896718"/>
            <a:ext cx="374650" cy="234950"/>
          </a:xfrm>
          <a:prstGeom prst="rightArrow">
            <a:avLst>
              <a:gd name="adj1" fmla="val 50000"/>
              <a:gd name="adj2" fmla="val 50119"/>
            </a:avLst>
          </a:prstGeom>
          <a:solidFill>
            <a:schemeClr val="bg1"/>
          </a:solidFill>
          <a:ln w="28575" algn="ctr">
            <a:solidFill>
              <a:srgbClr val="12024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56" name="AutoShape 32"/>
          <p:cNvSpPr>
            <a:spLocks noChangeArrowheads="1"/>
          </p:cNvSpPr>
          <p:nvPr/>
        </p:nvSpPr>
        <p:spPr bwMode="auto">
          <a:xfrm rot="1460466">
            <a:off x="3468688" y="4299943"/>
            <a:ext cx="374650" cy="234950"/>
          </a:xfrm>
          <a:prstGeom prst="rightArrow">
            <a:avLst>
              <a:gd name="adj1" fmla="val 50000"/>
              <a:gd name="adj2" fmla="val 50119"/>
            </a:avLst>
          </a:prstGeom>
          <a:solidFill>
            <a:schemeClr val="bg1"/>
          </a:solidFill>
          <a:ln w="28575" algn="ctr">
            <a:solidFill>
              <a:srgbClr val="12024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57" name="AutoShape 33"/>
          <p:cNvSpPr>
            <a:spLocks noChangeArrowheads="1"/>
          </p:cNvSpPr>
          <p:nvPr/>
        </p:nvSpPr>
        <p:spPr bwMode="auto">
          <a:xfrm>
            <a:off x="3929063" y="4320580"/>
            <a:ext cx="1174750" cy="423863"/>
          </a:xfrm>
          <a:prstGeom prst="roundRect">
            <a:avLst>
              <a:gd name="adj" fmla="val 47579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/>
            <a:r>
              <a:rPr lang="fi-FI" sz="1400">
                <a:solidFill>
                  <a:srgbClr val="12024C"/>
                </a:solidFill>
                <a:latin typeface="Arial" charset="0"/>
              </a:rPr>
              <a:t>CONTROL</a:t>
            </a:r>
            <a:endParaRPr lang="en-US" sz="1400">
              <a:solidFill>
                <a:srgbClr val="12024C"/>
              </a:solidFill>
              <a:latin typeface="Arial" charset="0"/>
            </a:endParaRPr>
          </a:p>
        </p:txBody>
      </p:sp>
      <p:sp>
        <p:nvSpPr>
          <p:cNvPr id="25658" name="TextBox 64"/>
          <p:cNvSpPr txBox="1">
            <a:spLocks noChangeArrowheads="1"/>
          </p:cNvSpPr>
          <p:nvPr/>
        </p:nvSpPr>
        <p:spPr bwMode="auto">
          <a:xfrm>
            <a:off x="631892" y="548680"/>
            <a:ext cx="12666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i-FI" sz="1600">
                <a:latin typeface="Arial" charset="0"/>
                <a:cs typeface="Arial" charset="0"/>
              </a:rPr>
              <a:t>RANDOM</a:t>
            </a:r>
          </a:p>
          <a:p>
            <a:pPr algn="ctr"/>
            <a:r>
              <a:rPr lang="fi-FI" sz="1600">
                <a:latin typeface="Arial" charset="0"/>
                <a:cs typeface="Arial" charset="0"/>
              </a:rPr>
              <a:t>SAMPLING</a:t>
            </a:r>
            <a:endParaRPr lang="en-US" sz="1600">
              <a:latin typeface="Arial" charset="0"/>
              <a:cs typeface="Arial" charset="0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 rot="16200000" flipH="1">
            <a:off x="-160337" y="2637830"/>
            <a:ext cx="2794000" cy="4445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60" name="TextBox 71"/>
          <p:cNvSpPr txBox="1">
            <a:spLocks noChangeArrowheads="1"/>
          </p:cNvSpPr>
          <p:nvPr/>
        </p:nvSpPr>
        <p:spPr bwMode="auto">
          <a:xfrm>
            <a:off x="2928938" y="548680"/>
            <a:ext cx="13446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i-FI" sz="1600">
                <a:latin typeface="Arial" charset="0"/>
                <a:cs typeface="Arial" charset="0"/>
              </a:rPr>
              <a:t>RANDOM</a:t>
            </a:r>
          </a:p>
          <a:p>
            <a:pPr algn="ctr"/>
            <a:r>
              <a:rPr lang="fi-FI" sz="1600">
                <a:latin typeface="Arial" charset="0"/>
                <a:cs typeface="Arial" charset="0"/>
              </a:rPr>
              <a:t>SELECTION</a:t>
            </a:r>
            <a:endParaRPr lang="en-US" sz="1600">
              <a:latin typeface="Arial" charset="0"/>
              <a:cs typeface="Arial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786188" y="1139230"/>
            <a:ext cx="4612096" cy="338554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cap="all" dirty="0">
                <a:latin typeface="Arial" pitchFamily="34" charset="0"/>
                <a:cs typeface="Arial" pitchFamily="34" charset="0"/>
              </a:rPr>
              <a:t>pretest-posttest randomized DESIGN 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786188" y="3139480"/>
            <a:ext cx="3801875" cy="338554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cap="all" dirty="0">
                <a:latin typeface="Arial" pitchFamily="34" charset="0"/>
                <a:cs typeface="Arial" pitchFamily="34" charset="0"/>
              </a:rPr>
              <a:t>Non-Equivalent Groups DESIGN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786188" y="5282605"/>
            <a:ext cx="2783454" cy="338554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cap="all" dirty="0">
                <a:latin typeface="Arial" pitchFamily="34" charset="0"/>
                <a:cs typeface="Arial" pitchFamily="34" charset="0"/>
              </a:rPr>
              <a:t>Correlational DESIGN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65" name="AutoShape 12"/>
          <p:cNvSpPr>
            <a:spLocks noChangeArrowheads="1"/>
          </p:cNvSpPr>
          <p:nvPr/>
        </p:nvSpPr>
        <p:spPr bwMode="auto">
          <a:xfrm rot="-1477325">
            <a:off x="1103313" y="2710855"/>
            <a:ext cx="374650" cy="236538"/>
          </a:xfrm>
          <a:prstGeom prst="rightArrow">
            <a:avLst>
              <a:gd name="adj1" fmla="val 50000"/>
              <a:gd name="adj2" fmla="val 49783"/>
            </a:avLst>
          </a:prstGeom>
          <a:solidFill>
            <a:schemeClr val="bg1"/>
          </a:solidFill>
          <a:ln w="28575" algn="ctr">
            <a:solidFill>
              <a:srgbClr val="12024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04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33400" indent="-533400" eaLnBrk="1" hangingPunct="1"/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The survey strategy is usually associated with the deductive approach. </a:t>
            </a:r>
          </a:p>
          <a:p>
            <a:pPr marL="533400" indent="-533400" eaLnBrk="1" hangingPunct="1"/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It is most frequently used to answer who, what, where, how much and how many questions (exploratory and descriptive research). </a:t>
            </a:r>
          </a:p>
          <a:p>
            <a:pPr marL="533400" indent="-533400" eaLnBrk="1" hangingPunct="1"/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Surveys are often obtained by using a questionnaire administered to a sample, standardisation of the data  allows easy comparison. </a:t>
            </a:r>
          </a:p>
          <a:p>
            <a:pPr marL="533400" indent="-533400" eaLnBrk="1" hangingPunct="1"/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It is possible to generate findings from a survey data that are representative of the whole population at a lower cost (than collecting the data for the whole population).</a:t>
            </a:r>
            <a:endParaRPr lang="fi-FI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1331913" y="115888"/>
            <a:ext cx="7704137" cy="1143000"/>
          </a:xfrm>
        </p:spPr>
        <p:txBody>
          <a:bodyPr/>
          <a:lstStyle/>
          <a:p>
            <a:r>
              <a:rPr lang="fi-FI" dirty="0">
                <a:latin typeface="Calibri" charset="0"/>
                <a:ea typeface="Calibri" charset="0"/>
                <a:cs typeface="Calibri" charset="0"/>
              </a:rPr>
              <a:t>Survey</a:t>
            </a:r>
          </a:p>
        </p:txBody>
      </p:sp>
    </p:spTree>
    <p:extLst>
      <p:ext uri="{BB962C8B-B14F-4D97-AF65-F5344CB8AC3E}">
        <p14:creationId xmlns:p14="http://schemas.microsoft.com/office/powerpoint/2010/main" val="636996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33400" indent="-533400" eaLnBrk="1" hangingPunct="1"/>
            <a:r>
              <a:rPr lang="fi-FI" sz="2800" dirty="0" err="1">
                <a:latin typeface="Calibri" charset="0"/>
                <a:ea typeface="Calibri" charset="0"/>
                <a:cs typeface="Calibri" charset="0"/>
              </a:rPr>
              <a:t>Applies both</a:t>
            </a:r>
            <a:r>
              <a:rPr lang="fi-FI" sz="2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800" dirty="0" err="1">
                <a:latin typeface="Calibri" charset="0"/>
                <a:ea typeface="Calibri" charset="0"/>
                <a:cs typeface="Calibri" charset="0"/>
              </a:rPr>
              <a:t>qualitative and quantitative methods</a:t>
            </a:r>
            <a:endParaRPr lang="fi-FI" sz="2800" dirty="0">
              <a:latin typeface="Calibri" charset="0"/>
              <a:ea typeface="Calibri" charset="0"/>
              <a:cs typeface="Calibri" charset="0"/>
            </a:endParaRPr>
          </a:p>
          <a:p>
            <a:pPr marL="933450" lvl="1" indent="-533400" eaLnBrk="1" hangingPunct="1"/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The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aim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is to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collect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information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from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one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or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more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400" i="1" dirty="0" err="1">
                <a:latin typeface="Calibri" charset="0"/>
                <a:ea typeface="Calibri" charset="0"/>
                <a:cs typeface="Calibri" charset="0"/>
              </a:rPr>
              <a:t>cases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study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describe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explain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them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through </a:t>
            </a:r>
            <a:r>
              <a:rPr lang="fi-FI" sz="2400" i="1" dirty="0" err="1">
                <a:latin typeface="Calibri" charset="0"/>
                <a:ea typeface="Calibri" charset="0"/>
                <a:cs typeface="Calibri" charset="0"/>
              </a:rPr>
              <a:t>why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fi-FI" sz="2400" i="1" dirty="0" err="1">
                <a:latin typeface="Calibri" charset="0"/>
                <a:ea typeface="Calibri" charset="0"/>
                <a:cs typeface="Calibri" charset="0"/>
              </a:rPr>
              <a:t>what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fi-FI" sz="2400" i="1" dirty="0">
                <a:latin typeface="Calibri" charset="0"/>
                <a:ea typeface="Calibri" charset="0"/>
                <a:cs typeface="Calibri" charset="0"/>
              </a:rPr>
              <a:t>how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questions.</a:t>
            </a:r>
          </a:p>
          <a:p>
            <a:pPr marL="933450" lvl="1" indent="-533400" eaLnBrk="1" hangingPunct="1"/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Explanatory and exploratory research.</a:t>
            </a:r>
            <a:endParaRPr lang="fi-FI" sz="2400" dirty="0">
              <a:latin typeface="Calibri" charset="0"/>
              <a:ea typeface="Calibri" charset="0"/>
              <a:cs typeface="Calibri" charset="0"/>
            </a:endParaRPr>
          </a:p>
          <a:p>
            <a:pPr marL="933450" lvl="1" indent="-533400" eaLnBrk="1" hangingPunct="1"/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Single case (or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multiple cases)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are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represented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, for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example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by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organization,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individual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communication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experiences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(for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thorough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discussion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see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2400" dirty="0" err="1">
                <a:latin typeface="Calibri" charset="0"/>
                <a:ea typeface="Calibri" charset="0"/>
                <a:cs typeface="Calibri" charset="0"/>
              </a:rPr>
              <a:t>Flyvbjerg</a:t>
            </a:r>
            <a:r>
              <a:rPr lang="fi-FI" sz="2400" dirty="0">
                <a:latin typeface="Calibri" charset="0"/>
                <a:ea typeface="Calibri" charset="0"/>
                <a:cs typeface="Calibri" charset="0"/>
              </a:rPr>
              <a:t>, 2004).</a:t>
            </a:r>
          </a:p>
          <a:p>
            <a:pPr marL="1333500" lvl="2" indent="-533400" eaLnBrk="1" hangingPunct="1"/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Focus group analysis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000" dirty="0" err="1">
                <a:latin typeface="Calibri" charset="0"/>
                <a:ea typeface="Calibri" charset="0"/>
                <a:cs typeface="Calibri" charset="0"/>
              </a:rPr>
              <a:t>MacNaghten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 &amp; Myers, 2004) is heavily based on non-independent observations as informants may (or are asked) talk to each other during the data collection.</a:t>
            </a:r>
            <a:endParaRPr lang="fi-FI" sz="2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1331913" y="115888"/>
            <a:ext cx="7704137" cy="1143000"/>
          </a:xfrm>
        </p:spPr>
        <p:txBody>
          <a:bodyPr/>
          <a:lstStyle/>
          <a:p>
            <a:r>
              <a:rPr lang="fi-FI" dirty="0">
                <a:latin typeface="Calibri" charset="0"/>
                <a:ea typeface="Calibri" charset="0"/>
                <a:cs typeface="Calibri" charset="0"/>
              </a:rPr>
              <a:t>Case </a:t>
            </a:r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study</a:t>
            </a:r>
            <a:endParaRPr lang="fi-FI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643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993DEB-3B40-CA4E-8CAB-13381DA22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3301964"/>
            <a:ext cx="4752528" cy="3177760"/>
          </a:xfrm>
          <a:prstGeom prst="rect">
            <a:avLst/>
          </a:prstGeom>
        </p:spPr>
      </p:pic>
      <p:sp>
        <p:nvSpPr>
          <p:cNvPr id="28675" name="Rectangle 2"/>
          <p:cNvSpPr>
            <a:spLocks noGrp="1" noChangeArrowheads="1"/>
          </p:cNvSpPr>
          <p:nvPr>
            <p:ph idx="1"/>
          </p:nvPr>
        </p:nvSpPr>
        <p:spPr>
          <a:xfrm>
            <a:off x="620713" y="1196752"/>
            <a:ext cx="5247431" cy="5056411"/>
          </a:xfrm>
        </p:spPr>
        <p:txBody>
          <a:bodyPr/>
          <a:lstStyle/>
          <a:p>
            <a:pPr marL="533400" indent="-533400" eaLnBrk="1" hangingPunct="1"/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Focuses in action rather than on research about action.</a:t>
            </a:r>
          </a:p>
          <a:p>
            <a:pPr marL="533400" indent="-533400" eaLnBrk="1" hangingPunct="1"/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Aims to promote change (e.g., resolution of organizational issues) – useful to solve </a:t>
            </a:r>
            <a:r>
              <a:rPr lang="fi-FI" i="1" dirty="0" err="1">
                <a:latin typeface="Calibri" charset="0"/>
                <a:ea typeface="Calibri" charset="0"/>
                <a:cs typeface="Calibri" charset="0"/>
              </a:rPr>
              <a:t>how</a:t>
            </a:r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 questions.</a:t>
            </a:r>
          </a:p>
          <a:p>
            <a:pPr marL="533400" indent="-533400" eaLnBrk="1" hangingPunct="1"/>
            <a:r>
              <a:rPr lang="fi-FI" dirty="0">
                <a:latin typeface="Calibri" charset="0"/>
                <a:ea typeface="Calibri" charset="0"/>
                <a:cs typeface="Calibri" charset="0"/>
              </a:rPr>
              <a:t>Involves collaboration of researchers and practitioners in the research (democratic partnership).</a:t>
            </a:r>
          </a:p>
          <a:p>
            <a:pPr marL="533400" indent="-533400" eaLnBrk="1" hangingPunct="1"/>
            <a:r>
              <a:rPr lang="fi-FI" dirty="0">
                <a:latin typeface="Calibri" charset="0"/>
                <a:ea typeface="Calibri" charset="0"/>
                <a:cs typeface="Calibri" charset="0"/>
              </a:rPr>
              <a:t>Is based on an iterative cyclic process of diagnosing, planning, taking action and evaluating.</a:t>
            </a:r>
          </a:p>
          <a:p>
            <a:pPr marL="533400" indent="-533400" eaLnBrk="1" hangingPunct="1"/>
            <a:r>
              <a:rPr lang="fi-FI" dirty="0">
                <a:latin typeface="Calibri" charset="0"/>
                <a:ea typeface="Calibri" charset="0"/>
                <a:cs typeface="Calibri" charset="0"/>
              </a:rPr>
              <a:t>Aims to have implications beyond the research project.</a:t>
            </a:r>
          </a:p>
        </p:txBody>
      </p:sp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1331913" y="115888"/>
            <a:ext cx="7704137" cy="1143000"/>
          </a:xfrm>
        </p:spPr>
        <p:txBody>
          <a:bodyPr/>
          <a:lstStyle/>
          <a:p>
            <a:r>
              <a:rPr lang="fi-FI" dirty="0">
                <a:latin typeface="Calibri" charset="0"/>
                <a:ea typeface="Calibri" charset="0"/>
                <a:cs typeface="Calibri" charset="0"/>
              </a:rPr>
              <a:t>Action research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933BEF-6619-3742-9696-1937C7D887E0}"/>
              </a:ext>
            </a:extLst>
          </p:cNvPr>
          <p:cNvSpPr/>
          <p:nvPr/>
        </p:nvSpPr>
        <p:spPr>
          <a:xfrm>
            <a:off x="4283968" y="6481134"/>
            <a:ext cx="4877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>
                <a:latin typeface="Calibri" charset="0"/>
                <a:ea typeface="Calibri" charset="0"/>
                <a:cs typeface="Calibri" charset="0"/>
              </a:rPr>
              <a:t>(Saunders, Lewis, &amp; Thornhill, 2009, p. 147-148)</a:t>
            </a:r>
          </a:p>
        </p:txBody>
      </p:sp>
    </p:spTree>
    <p:extLst>
      <p:ext uri="{BB962C8B-B14F-4D97-AF65-F5344CB8AC3E}">
        <p14:creationId xmlns:p14="http://schemas.microsoft.com/office/powerpoint/2010/main" val="806968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yöristetty suorakulmio 4">
            <a:extLst>
              <a:ext uri="{FF2B5EF4-FFF2-40B4-BE49-F238E27FC236}">
                <a16:creationId xmlns:a16="http://schemas.microsoft.com/office/drawing/2014/main" id="{7333F75E-5AD4-9D47-AD0E-45331676E194}"/>
              </a:ext>
            </a:extLst>
          </p:cNvPr>
          <p:cNvSpPr/>
          <p:nvPr/>
        </p:nvSpPr>
        <p:spPr>
          <a:xfrm>
            <a:off x="971600" y="2591600"/>
            <a:ext cx="7992888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DFA00B7-48D8-FA42-A92A-EACBAC358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Content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3857A5EA-B4A4-E64F-9A1C-F77D6AAA8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13" y="1340768"/>
            <a:ext cx="8229600" cy="4912395"/>
          </a:xfrm>
        </p:spPr>
        <p:txBody>
          <a:bodyPr/>
          <a:lstStyle/>
          <a:p>
            <a:r>
              <a:rPr lang="fi-FI"/>
              <a:t>Introduction</a:t>
            </a:r>
          </a:p>
          <a:p>
            <a:r>
              <a:rPr lang="fi-FI"/>
              <a:t>Design</a:t>
            </a:r>
          </a:p>
          <a:p>
            <a:pPr lvl="1"/>
            <a:r>
              <a:rPr lang="fi-FI"/>
              <a:t>Types of design</a:t>
            </a:r>
          </a:p>
          <a:p>
            <a:pPr lvl="1"/>
            <a:r>
              <a:rPr lang="fi-FI"/>
              <a:t>Mono/mixed/multi-method research</a:t>
            </a:r>
          </a:p>
          <a:p>
            <a:pPr lvl="1"/>
            <a:r>
              <a:rPr lang="fi-FI"/>
              <a:t>Time and design</a:t>
            </a:r>
          </a:p>
          <a:p>
            <a:pPr lvl="1"/>
            <a:r>
              <a:rPr lang="fi-FI"/>
              <a:t>Data collection</a:t>
            </a:r>
          </a:p>
          <a:p>
            <a:r>
              <a:rPr lang="fi-FI"/>
              <a:t>Survey design</a:t>
            </a:r>
          </a:p>
          <a:p>
            <a:r>
              <a:rPr lang="fi-FI"/>
              <a:t>Statistical data analysis</a:t>
            </a:r>
          </a:p>
        </p:txBody>
      </p:sp>
    </p:spTree>
    <p:extLst>
      <p:ext uri="{BB962C8B-B14F-4D97-AF65-F5344CB8AC3E}">
        <p14:creationId xmlns:p14="http://schemas.microsoft.com/office/powerpoint/2010/main" val="2823123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26741" y="2235586"/>
            <a:ext cx="34693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Tabachnick, B., &amp; Fidell, L. (2013). </a:t>
            </a:r>
            <a:r>
              <a:rPr lang="en-US" sz="1800" b="1" i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Using Multivariate Statistics</a:t>
            </a:r>
            <a:r>
              <a:rPr lang="en-US" sz="1800" b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. </a:t>
            </a:r>
            <a:r>
              <a:rPr lang="en-US" sz="180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Sixth edition. Essex: Pearson.</a:t>
            </a:r>
            <a:endParaRPr lang="fi-FI" sz="180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pic>
        <p:nvPicPr>
          <p:cNvPr id="5" name="Picture 2" descr="Using Multivariate Statistics, 6th Edition">
            <a:extLst>
              <a:ext uri="{FF2B5EF4-FFF2-40B4-BE49-F238E27FC236}">
                <a16:creationId xmlns:a16="http://schemas.microsoft.com/office/drawing/2014/main" id="{29991513-2CD3-BF48-9059-2C5058973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460" y="1032348"/>
            <a:ext cx="3488952" cy="431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787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857250"/>
            <a:ext cx="6532145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32040" y="6468816"/>
            <a:ext cx="4354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latin typeface="Calibri" charset="0"/>
                <a:ea typeface="Calibri" charset="0"/>
                <a:cs typeface="Calibri" charset="0"/>
              </a:rPr>
              <a:t>(Saunders, Lewis, &amp; Thornhill, 2009, p. 138)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98FCE82-E05B-8541-A445-07C58380BF2F}"/>
              </a:ext>
            </a:extLst>
          </p:cNvPr>
          <p:cNvSpPr/>
          <p:nvPr/>
        </p:nvSpPr>
        <p:spPr>
          <a:xfrm>
            <a:off x="2771800" y="2132856"/>
            <a:ext cx="864096" cy="198029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C9015FA-8FC3-C34B-9570-A72AAB16F833}"/>
              </a:ext>
            </a:extLst>
          </p:cNvPr>
          <p:cNvSpPr/>
          <p:nvPr/>
        </p:nvSpPr>
        <p:spPr>
          <a:xfrm>
            <a:off x="3923928" y="2866284"/>
            <a:ext cx="720080" cy="360040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BADFFB5-8D0C-BB4D-A702-8A884E37DEBB}"/>
              </a:ext>
            </a:extLst>
          </p:cNvPr>
          <p:cNvSpPr/>
          <p:nvPr/>
        </p:nvSpPr>
        <p:spPr>
          <a:xfrm>
            <a:off x="2771800" y="4001158"/>
            <a:ext cx="864096" cy="198029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49696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Mono/multi/ mixed-method research</a:t>
            </a:r>
            <a:endParaRPr lang="fi-FI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Suorakulmio 3"/>
          <p:cNvSpPr/>
          <p:nvPr/>
        </p:nvSpPr>
        <p:spPr>
          <a:xfrm>
            <a:off x="4607592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r"/>
            <a:r>
              <a:rPr lang="fi-FI" sz="1600" dirty="0" err="1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1600">
                <a:latin typeface="Calibri" charset="0"/>
                <a:ea typeface="Calibri" charset="0"/>
                <a:cs typeface="Calibri" charset="0"/>
              </a:rPr>
              <a:t>Saunders, Lewis, &amp; Thornhill, 2009, p. 152</a:t>
            </a:r>
            <a:r>
              <a:rPr lang="fi-FI" sz="1600" dirty="0"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CAEDE0-7066-064D-8BC5-5F9413D8E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252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Mono/multi/ mixed-method research</a:t>
            </a:r>
            <a:endParaRPr lang="fi-FI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971600" y="1812379"/>
            <a:ext cx="7992888" cy="4352925"/>
          </a:xfrm>
        </p:spPr>
        <p:txBody>
          <a:bodyPr/>
          <a:lstStyle/>
          <a:p>
            <a:r>
              <a:rPr lang="fi-FI" b="1" dirty="0">
                <a:latin typeface="Calibri" charset="0"/>
                <a:ea typeface="Calibri" charset="0"/>
                <a:cs typeface="Calibri" charset="0"/>
              </a:rPr>
              <a:t>Mono-method research</a:t>
            </a:r>
            <a:endParaRPr lang="fi-FI" dirty="0">
              <a:latin typeface="Calibri" charset="0"/>
              <a:ea typeface="Calibri" charset="0"/>
              <a:cs typeface="Calibri" charset="0"/>
            </a:endParaRPr>
          </a:p>
          <a:p>
            <a:pPr lvl="1"/>
            <a:r>
              <a:rPr lang="fi-FI" dirty="0">
                <a:latin typeface="Calibri" charset="0"/>
                <a:ea typeface="Calibri" charset="0"/>
                <a:cs typeface="Calibri" charset="0"/>
              </a:rPr>
              <a:t>Use of single qualitative or quantitative data collection technique (e.g., in-depth interviews or surveys) with data analysis procedures.</a:t>
            </a:r>
          </a:p>
          <a:p>
            <a:r>
              <a:rPr lang="fi-FI" b="1" dirty="0">
                <a:latin typeface="Calibri" charset="0"/>
                <a:ea typeface="Calibri" charset="0"/>
                <a:cs typeface="Calibri" charset="0"/>
              </a:rPr>
              <a:t>Multi-method research</a:t>
            </a:r>
          </a:p>
          <a:p>
            <a:pPr lvl="1"/>
            <a:r>
              <a:rPr lang="fi-FI" dirty="0">
                <a:latin typeface="Calibri" charset="0"/>
                <a:ea typeface="Calibri" charset="0"/>
                <a:cs typeface="Calibri" charset="0"/>
              </a:rPr>
              <a:t>More than one data collection technique is used with associated analysis techniques.</a:t>
            </a:r>
          </a:p>
          <a:p>
            <a:pPr lvl="1"/>
            <a:r>
              <a:rPr lang="fi-FI" dirty="0">
                <a:latin typeface="Calibri" charset="0"/>
                <a:ea typeface="Calibri" charset="0"/>
                <a:cs typeface="Calibri" charset="0"/>
              </a:rPr>
              <a:t>Restricted to either qualitative or quantitative approach (e.g., multi-method quantitative study that uses both questionnaires and structured observation).</a:t>
            </a:r>
          </a:p>
        </p:txBody>
      </p:sp>
      <p:sp>
        <p:nvSpPr>
          <p:cNvPr id="4" name="Suorakulmio 3"/>
          <p:cNvSpPr/>
          <p:nvPr/>
        </p:nvSpPr>
        <p:spPr>
          <a:xfrm>
            <a:off x="4644008" y="624566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fi-FI" sz="1600" dirty="0" err="1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fi-FI" sz="1600" dirty="0">
                <a:latin typeface="Calibri" charset="0"/>
                <a:ea typeface="Calibri" charset="0"/>
                <a:cs typeface="Calibri" charset="0"/>
              </a:rPr>
              <a:t>Bergman, 2008; </a:t>
            </a:r>
            <a:r>
              <a:rPr lang="fi-FI" sz="1600" dirty="0" err="1">
                <a:latin typeface="Calibri" charset="0"/>
                <a:ea typeface="Calibri" charset="0"/>
                <a:cs typeface="Calibri" charset="0"/>
              </a:rPr>
              <a:t>Creswell</a:t>
            </a:r>
            <a:r>
              <a:rPr lang="fi-FI" sz="1600" dirty="0">
                <a:latin typeface="Calibri" charset="0"/>
                <a:ea typeface="Calibri" charset="0"/>
                <a:cs typeface="Calibri" charset="0"/>
              </a:rPr>
              <a:t> &amp; </a:t>
            </a:r>
            <a:r>
              <a:rPr lang="fi-FI" sz="1600" dirty="0" err="1">
                <a:latin typeface="Calibri" charset="0"/>
                <a:ea typeface="Calibri" charset="0"/>
                <a:cs typeface="Calibri" charset="0"/>
              </a:rPr>
              <a:t>Plano</a:t>
            </a:r>
            <a:r>
              <a:rPr lang="fi-FI" sz="1600" dirty="0">
                <a:latin typeface="Calibri" charset="0"/>
                <a:ea typeface="Calibri" charset="0"/>
                <a:cs typeface="Calibri" charset="0"/>
              </a:rPr>
              <a:t> Clark, 2011; </a:t>
            </a:r>
            <a:r>
              <a:rPr lang="en-US" sz="1600">
                <a:latin typeface="Calibri" charset="0"/>
                <a:ea typeface="Calibri" charset="0"/>
                <a:cs typeface="Calibri" charset="0"/>
              </a:rPr>
              <a:t>Saunders, Lewis, &amp; Thornhill, 2009</a:t>
            </a:r>
            <a:r>
              <a:rPr lang="fi-FI" sz="1600" dirty="0"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195334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Mono/multi/ mixed-method research</a:t>
            </a:r>
            <a:endParaRPr lang="fi-FI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971600" y="1668363"/>
            <a:ext cx="7992888" cy="4352925"/>
          </a:xfrm>
        </p:spPr>
        <p:txBody>
          <a:bodyPr/>
          <a:lstStyle/>
          <a:p>
            <a:r>
              <a:rPr lang="fi-FI" b="1" dirty="0">
                <a:latin typeface="Calibri" charset="0"/>
                <a:ea typeface="Calibri" charset="0"/>
                <a:cs typeface="Calibri" charset="0"/>
              </a:rPr>
              <a:t>Mixed-method research</a:t>
            </a:r>
          </a:p>
          <a:p>
            <a:pPr lvl="1"/>
            <a:r>
              <a:rPr lang="fi-FI" dirty="0">
                <a:latin typeface="Calibri" charset="0"/>
                <a:ea typeface="Calibri" charset="0"/>
                <a:cs typeface="Calibri" charset="0"/>
              </a:rPr>
              <a:t>Quantitatively and qualitatively driven design.</a:t>
            </a:r>
          </a:p>
          <a:p>
            <a:pPr lvl="1"/>
            <a:r>
              <a:rPr lang="fi-FI" dirty="0">
                <a:latin typeface="Calibri" charset="0"/>
                <a:ea typeface="Calibri" charset="0"/>
                <a:cs typeface="Calibri" charset="0"/>
              </a:rPr>
              <a:t>Interactive or equal status design.</a:t>
            </a:r>
          </a:p>
          <a:p>
            <a:pPr lvl="2"/>
            <a:r>
              <a:rPr lang="fi-FI" dirty="0">
                <a:latin typeface="Calibri" charset="0"/>
                <a:ea typeface="Calibri" charset="0"/>
                <a:cs typeface="Calibri" charset="0"/>
              </a:rPr>
              <a:t>Team of qual, quan and mixed-method researchers.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Suorakulmio 3"/>
          <p:cNvSpPr/>
          <p:nvPr/>
        </p:nvSpPr>
        <p:spPr>
          <a:xfrm>
            <a:off x="4644008" y="624566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fi-FI" sz="1600" dirty="0" err="1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fi-FI" sz="1600" dirty="0">
                <a:latin typeface="Calibri" charset="0"/>
                <a:ea typeface="Calibri" charset="0"/>
                <a:cs typeface="Calibri" charset="0"/>
              </a:rPr>
              <a:t>Bergman, 2008; </a:t>
            </a:r>
            <a:r>
              <a:rPr lang="fi-FI" sz="1600" dirty="0" err="1">
                <a:latin typeface="Calibri" charset="0"/>
                <a:ea typeface="Calibri" charset="0"/>
                <a:cs typeface="Calibri" charset="0"/>
              </a:rPr>
              <a:t>Creswell</a:t>
            </a:r>
            <a:r>
              <a:rPr lang="fi-FI" sz="1600" dirty="0">
                <a:latin typeface="Calibri" charset="0"/>
                <a:ea typeface="Calibri" charset="0"/>
                <a:cs typeface="Calibri" charset="0"/>
              </a:rPr>
              <a:t> &amp; </a:t>
            </a:r>
            <a:r>
              <a:rPr lang="fi-FI" sz="1600" dirty="0" err="1">
                <a:latin typeface="Calibri" charset="0"/>
                <a:ea typeface="Calibri" charset="0"/>
                <a:cs typeface="Calibri" charset="0"/>
              </a:rPr>
              <a:t>Plano</a:t>
            </a:r>
            <a:r>
              <a:rPr lang="fi-FI" sz="1600" dirty="0">
                <a:latin typeface="Calibri" charset="0"/>
                <a:ea typeface="Calibri" charset="0"/>
                <a:cs typeface="Calibri" charset="0"/>
              </a:rPr>
              <a:t> Clark, 2011; </a:t>
            </a:r>
            <a:r>
              <a:rPr lang="en-US" sz="1600">
                <a:latin typeface="Calibri" charset="0"/>
                <a:ea typeface="Calibri" charset="0"/>
                <a:cs typeface="Calibri" charset="0"/>
              </a:rPr>
              <a:t>Saunders, Lewis, &amp; Thornhill, 2009</a:t>
            </a:r>
            <a:r>
              <a:rPr lang="fi-FI" sz="1600" dirty="0"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36417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yöristetty suorakulmio 4">
            <a:extLst>
              <a:ext uri="{FF2B5EF4-FFF2-40B4-BE49-F238E27FC236}">
                <a16:creationId xmlns:a16="http://schemas.microsoft.com/office/drawing/2014/main" id="{7333F75E-5AD4-9D47-AD0E-45331676E194}"/>
              </a:ext>
            </a:extLst>
          </p:cNvPr>
          <p:cNvSpPr/>
          <p:nvPr/>
        </p:nvSpPr>
        <p:spPr>
          <a:xfrm>
            <a:off x="971600" y="2944966"/>
            <a:ext cx="7992888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DFA00B7-48D8-FA42-A92A-EACBAC358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Content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3857A5EA-B4A4-E64F-9A1C-F77D6AAA8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13" y="1340768"/>
            <a:ext cx="8229600" cy="4912395"/>
          </a:xfrm>
        </p:spPr>
        <p:txBody>
          <a:bodyPr/>
          <a:lstStyle/>
          <a:p>
            <a:r>
              <a:rPr lang="fi-FI"/>
              <a:t>Introduction</a:t>
            </a:r>
          </a:p>
          <a:p>
            <a:r>
              <a:rPr lang="fi-FI"/>
              <a:t>Design</a:t>
            </a:r>
          </a:p>
          <a:p>
            <a:pPr lvl="1"/>
            <a:r>
              <a:rPr lang="fi-FI"/>
              <a:t>Types of design</a:t>
            </a:r>
          </a:p>
          <a:p>
            <a:pPr lvl="1"/>
            <a:r>
              <a:rPr lang="fi-FI"/>
              <a:t>Mono/multi/mixed-method research</a:t>
            </a:r>
          </a:p>
          <a:p>
            <a:pPr lvl="1"/>
            <a:r>
              <a:rPr lang="fi-FI"/>
              <a:t>Time and design</a:t>
            </a:r>
          </a:p>
          <a:p>
            <a:pPr lvl="1"/>
            <a:r>
              <a:rPr lang="fi-FI"/>
              <a:t>Data collection</a:t>
            </a:r>
          </a:p>
          <a:p>
            <a:r>
              <a:rPr lang="fi-FI"/>
              <a:t>Survey design</a:t>
            </a:r>
          </a:p>
          <a:p>
            <a:r>
              <a:rPr lang="fi-FI"/>
              <a:t>Statistical data analysis</a:t>
            </a:r>
          </a:p>
        </p:txBody>
      </p:sp>
    </p:spTree>
    <p:extLst>
      <p:ext uri="{BB962C8B-B14F-4D97-AF65-F5344CB8AC3E}">
        <p14:creationId xmlns:p14="http://schemas.microsoft.com/office/powerpoint/2010/main" val="14905926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857250"/>
            <a:ext cx="6532145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32040" y="6468816"/>
            <a:ext cx="4354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latin typeface="Calibri" charset="0"/>
                <a:ea typeface="Calibri" charset="0"/>
                <a:cs typeface="Calibri" charset="0"/>
              </a:rPr>
              <a:t>(Saunders, Lewis, &amp; Thornhill, 2009, p. 138)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ADB301A-EAAC-994D-AB0A-89685BA70A4F}"/>
              </a:ext>
            </a:extLst>
          </p:cNvPr>
          <p:cNvSpPr/>
          <p:nvPr/>
        </p:nvSpPr>
        <p:spPr>
          <a:xfrm>
            <a:off x="2555776" y="2506244"/>
            <a:ext cx="1008112" cy="198029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2772923-BEAF-4F47-9E8F-F630904D108C}"/>
              </a:ext>
            </a:extLst>
          </p:cNvPr>
          <p:cNvSpPr/>
          <p:nvPr/>
        </p:nvSpPr>
        <p:spPr>
          <a:xfrm>
            <a:off x="2738430" y="3593038"/>
            <a:ext cx="864096" cy="198029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9808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40768"/>
            <a:ext cx="8807450" cy="5334000"/>
          </a:xfrm>
        </p:spPr>
        <p:txBody>
          <a:bodyPr/>
          <a:lstStyle/>
          <a:p>
            <a:pPr eaLnBrk="1" hangingPunct="1"/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Longitudinal design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(or panel study) includes series of measurements over time, producing longitudinal (or panel) data.</a:t>
            </a:r>
          </a:p>
          <a:p>
            <a:pPr lvl="3" eaLnBrk="1" hangingPunct="1"/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Participants remain the same throughout the study.</a:t>
            </a:r>
          </a:p>
          <a:p>
            <a:pPr lvl="3" eaLnBrk="1" hangingPunct="1"/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Change</a:t>
            </a:r>
            <a:r>
              <a:rPr lang="fi-FI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over</a:t>
            </a:r>
            <a:r>
              <a:rPr lang="fi-FI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time</a:t>
            </a:r>
            <a:r>
              <a:rPr lang="fi-FI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age</a:t>
            </a:r>
            <a:r>
              <a:rPr lang="fi-FI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effect.</a:t>
            </a:r>
            <a:endParaRPr lang="fi-FI" dirty="0">
              <a:latin typeface="Calibri" charset="0"/>
              <a:ea typeface="Calibri" charset="0"/>
              <a:cs typeface="Calibri" charset="0"/>
            </a:endParaRPr>
          </a:p>
          <a:p>
            <a:pPr lvl="3" eaLnBrk="1" hangingPunct="1"/>
            <a:r>
              <a:rPr lang="fi-FI" dirty="0">
                <a:latin typeface="Calibri" charset="0"/>
                <a:ea typeface="Calibri" charset="0"/>
                <a:cs typeface="Calibri" charset="0"/>
              </a:rPr>
              <a:t>May allow </a:t>
            </a:r>
            <a:r>
              <a:rPr lang="fi-FI" i="1" dirty="0">
                <a:latin typeface="Calibri" charset="0"/>
                <a:ea typeface="Calibri" charset="0"/>
                <a:cs typeface="Calibri" charset="0"/>
              </a:rPr>
              <a:t>investigation of causality </a:t>
            </a:r>
            <a:r>
              <a:rPr lang="fi-FI" dirty="0">
                <a:latin typeface="Calibri" charset="0"/>
                <a:ea typeface="Calibri" charset="0"/>
                <a:cs typeface="Calibri" charset="0"/>
              </a:rPr>
              <a:t>if</a:t>
            </a:r>
          </a:p>
          <a:p>
            <a:pPr marL="2171700" lvl="4" indent="-3429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fi-FI" sz="1600" dirty="0">
                <a:latin typeface="Calibri" charset="0"/>
                <a:ea typeface="Calibri" charset="0"/>
                <a:cs typeface="Calibri" charset="0"/>
              </a:rPr>
              <a:t>X (or IV, input/predictor/covariate variable)</a:t>
            </a:r>
            <a:r>
              <a:rPr lang="en-US" altLang="fi-FI" sz="1600" baseline="-25000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altLang="fi-FI" sz="1600" dirty="0">
                <a:latin typeface="Calibri" charset="0"/>
                <a:ea typeface="Calibri" charset="0"/>
                <a:cs typeface="Calibri" charset="0"/>
              </a:rPr>
              <a:t>and Y (or DV, outcome/response/output variable)</a:t>
            </a:r>
            <a:r>
              <a:rPr lang="en-US" altLang="fi-FI" sz="1600" baseline="-25000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altLang="fi-FI" sz="1600" dirty="0">
                <a:latin typeface="Calibri" charset="0"/>
                <a:ea typeface="Calibri" charset="0"/>
                <a:cs typeface="Calibri" charset="0"/>
              </a:rPr>
              <a:t>correlate,</a:t>
            </a:r>
          </a:p>
          <a:p>
            <a:pPr marL="2171700" lvl="4" indent="-3429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fi-FI" sz="1600" dirty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altLang="fi-FI" sz="1600" baseline="-25000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altLang="fi-FI" sz="1600" dirty="0">
                <a:latin typeface="Calibri" charset="0"/>
                <a:ea typeface="Calibri" charset="0"/>
                <a:cs typeface="Calibri" charset="0"/>
              </a:rPr>
              <a:t>precedes  Y</a:t>
            </a:r>
            <a:r>
              <a:rPr lang="en-US" altLang="fi-FI" sz="1600" baseline="-25000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altLang="fi-FI" sz="1600" dirty="0">
                <a:latin typeface="Calibri" charset="0"/>
                <a:ea typeface="Calibri" charset="0"/>
                <a:cs typeface="Calibri" charset="0"/>
              </a:rPr>
              <a:t>chronologically,</a:t>
            </a:r>
          </a:p>
          <a:p>
            <a:pPr marL="2171700" lvl="4" indent="-3429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fi-FI" sz="1600" dirty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altLang="fi-FI" sz="1600" baseline="-25000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altLang="fi-FI" sz="1600" dirty="0">
                <a:latin typeface="Calibri" charset="0"/>
                <a:ea typeface="Calibri" charset="0"/>
                <a:cs typeface="Calibri" charset="0"/>
              </a:rPr>
              <a:t>and  Y</a:t>
            </a:r>
            <a:r>
              <a:rPr lang="en-US" altLang="fi-FI" sz="1600" baseline="-25000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altLang="fi-FI" sz="1600" dirty="0">
                <a:latin typeface="Calibri" charset="0"/>
                <a:ea typeface="Calibri" charset="0"/>
                <a:cs typeface="Calibri" charset="0"/>
              </a:rPr>
              <a:t>are still related after controlling other dependencies.</a:t>
            </a:r>
            <a:endParaRPr lang="fi-FI" sz="1600" dirty="0">
              <a:latin typeface="Calibri" charset="0"/>
              <a:ea typeface="Calibri" charset="0"/>
              <a:cs typeface="Calibri" charset="0"/>
            </a:endParaRPr>
          </a:p>
          <a:p>
            <a:pPr lvl="3" eaLnBrk="1" hangingPunct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Suffers from participant drop-out (one way to deal with this is imputation of missing data).</a:t>
            </a:r>
          </a:p>
          <a:p>
            <a:pPr lvl="3" eaLnBrk="1" hangingPunct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One-dimensional special cases of longitudinal/panel data: </a:t>
            </a:r>
          </a:p>
          <a:p>
            <a:pPr lvl="4" eaLnBrk="1" hangingPunct="1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Time-series data</a:t>
            </a:r>
          </a:p>
          <a:p>
            <a:pPr lvl="4" eaLnBrk="1" hangingPunct="1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Cross-sectional data</a:t>
            </a:r>
          </a:p>
        </p:txBody>
      </p:sp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1331913" y="115888"/>
            <a:ext cx="7704137" cy="1143000"/>
          </a:xfrm>
        </p:spPr>
        <p:txBody>
          <a:bodyPr/>
          <a:lstStyle/>
          <a:p>
            <a:r>
              <a:rPr lang="fi-FI" dirty="0">
                <a:latin typeface="Calibri" charset="0"/>
                <a:ea typeface="Calibri" charset="0"/>
                <a:cs typeface="Calibri" charset="0"/>
              </a:rPr>
              <a:t>Time and design</a:t>
            </a:r>
          </a:p>
        </p:txBody>
      </p:sp>
    </p:spTree>
    <p:extLst>
      <p:ext uri="{BB962C8B-B14F-4D97-AF65-F5344CB8AC3E}">
        <p14:creationId xmlns:p14="http://schemas.microsoft.com/office/powerpoint/2010/main" val="9901701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3"/>
          <p:cNvSpPr>
            <a:spLocks noGrp="1" noChangeArrowheads="1"/>
          </p:cNvSpPr>
          <p:nvPr>
            <p:ph idx="1"/>
          </p:nvPr>
        </p:nvSpPr>
        <p:spPr>
          <a:xfrm>
            <a:off x="373062" y="1340768"/>
            <a:ext cx="8807450" cy="5334000"/>
          </a:xfrm>
        </p:spPr>
        <p:txBody>
          <a:bodyPr/>
          <a:lstStyle/>
          <a:p>
            <a:pPr eaLnBrk="1" hangingPunct="1"/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Time series data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is entered in time order.</a:t>
            </a:r>
          </a:p>
          <a:p>
            <a:pPr lvl="2" eaLnBrk="1" hangingPunct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Natural temporal order.</a:t>
            </a:r>
          </a:p>
          <a:p>
            <a:pPr eaLnBrk="1" hangingPunct="1"/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Cross-sectional design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involves usually one measurement (e.g., survey). </a:t>
            </a:r>
          </a:p>
          <a:p>
            <a:pPr lvl="2" eaLnBrk="1" hangingPunct="1"/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Data is not entered in specific order (no natural temporal order).</a:t>
            </a:r>
            <a:endParaRPr lang="fi-FI" dirty="0">
              <a:latin typeface="Calibri" charset="0"/>
              <a:ea typeface="Calibri" charset="0"/>
              <a:cs typeface="Calibri" charset="0"/>
            </a:endParaRPr>
          </a:p>
          <a:p>
            <a:pPr lvl="2" eaLnBrk="1" hangingPunct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Causal conclusions are out of scope of this research type.</a:t>
            </a:r>
          </a:p>
          <a:p>
            <a:pPr lvl="2" eaLnBrk="1" hangingPunct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Faster and cheaper to conduct than longitudinal design, but produces less controllable and powerful results. </a:t>
            </a:r>
          </a:p>
        </p:txBody>
      </p:sp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1331913" y="115888"/>
            <a:ext cx="7704137" cy="1143000"/>
          </a:xfrm>
        </p:spPr>
        <p:txBody>
          <a:bodyPr/>
          <a:lstStyle/>
          <a:p>
            <a:r>
              <a:rPr lang="fi-FI" dirty="0">
                <a:latin typeface="Calibri" charset="0"/>
                <a:ea typeface="Calibri" charset="0"/>
                <a:cs typeface="Calibri" charset="0"/>
              </a:rPr>
              <a:t>Time and design</a:t>
            </a:r>
          </a:p>
        </p:txBody>
      </p:sp>
    </p:spTree>
    <p:extLst>
      <p:ext uri="{BB962C8B-B14F-4D97-AF65-F5344CB8AC3E}">
        <p14:creationId xmlns:p14="http://schemas.microsoft.com/office/powerpoint/2010/main" val="9383085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yöristetty suorakulmio 4">
            <a:extLst>
              <a:ext uri="{FF2B5EF4-FFF2-40B4-BE49-F238E27FC236}">
                <a16:creationId xmlns:a16="http://schemas.microsoft.com/office/drawing/2014/main" id="{7333F75E-5AD4-9D47-AD0E-45331676E194}"/>
              </a:ext>
            </a:extLst>
          </p:cNvPr>
          <p:cNvSpPr/>
          <p:nvPr/>
        </p:nvSpPr>
        <p:spPr>
          <a:xfrm>
            <a:off x="971600" y="3321856"/>
            <a:ext cx="7992888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DFA00B7-48D8-FA42-A92A-EACBAC358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Content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3857A5EA-B4A4-E64F-9A1C-F77D6AAA8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13" y="1340768"/>
            <a:ext cx="8229600" cy="4912395"/>
          </a:xfrm>
        </p:spPr>
        <p:txBody>
          <a:bodyPr/>
          <a:lstStyle/>
          <a:p>
            <a:r>
              <a:rPr lang="fi-FI"/>
              <a:t>Introduction</a:t>
            </a:r>
          </a:p>
          <a:p>
            <a:r>
              <a:rPr lang="fi-FI"/>
              <a:t>Design</a:t>
            </a:r>
          </a:p>
          <a:p>
            <a:pPr lvl="1"/>
            <a:r>
              <a:rPr lang="fi-FI"/>
              <a:t>Types of design</a:t>
            </a:r>
          </a:p>
          <a:p>
            <a:pPr lvl="1"/>
            <a:r>
              <a:rPr lang="fi-FI"/>
              <a:t>Mono/multi/mixed-method research</a:t>
            </a:r>
          </a:p>
          <a:p>
            <a:pPr lvl="1"/>
            <a:r>
              <a:rPr lang="fi-FI"/>
              <a:t>Time and design</a:t>
            </a:r>
          </a:p>
          <a:p>
            <a:pPr lvl="1"/>
            <a:r>
              <a:rPr lang="fi-FI"/>
              <a:t>Data collection</a:t>
            </a:r>
          </a:p>
          <a:p>
            <a:pPr lvl="2"/>
            <a:r>
              <a:rPr lang="fi-FI"/>
              <a:t>Probability sampling</a:t>
            </a:r>
          </a:p>
          <a:p>
            <a:pPr lvl="2"/>
            <a:r>
              <a:rPr lang="fi-FI"/>
              <a:t>Non-Probability sampling</a:t>
            </a:r>
          </a:p>
          <a:p>
            <a:r>
              <a:rPr lang="fi-FI"/>
              <a:t>Survey design</a:t>
            </a:r>
          </a:p>
          <a:p>
            <a:r>
              <a:rPr lang="fi-FI"/>
              <a:t>Statistical data analysis</a:t>
            </a:r>
          </a:p>
        </p:txBody>
      </p:sp>
    </p:spTree>
    <p:extLst>
      <p:ext uri="{BB962C8B-B14F-4D97-AF65-F5344CB8AC3E}">
        <p14:creationId xmlns:p14="http://schemas.microsoft.com/office/powerpoint/2010/main" val="9033990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857250"/>
            <a:ext cx="6532145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32040" y="6468816"/>
            <a:ext cx="4354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latin typeface="Calibri" charset="0"/>
                <a:ea typeface="Calibri" charset="0"/>
                <a:cs typeface="Calibri" charset="0"/>
              </a:rPr>
              <a:t>(Saunders, Lewis, &amp; Thornhill, 2009, p. 138)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9C2E924-C516-6E44-BB7A-B556F434329D}"/>
              </a:ext>
            </a:extLst>
          </p:cNvPr>
          <p:cNvSpPr/>
          <p:nvPr/>
        </p:nvSpPr>
        <p:spPr>
          <a:xfrm>
            <a:off x="2248890" y="2837821"/>
            <a:ext cx="864096" cy="332461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3678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26741" y="2235586"/>
            <a:ext cx="34693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Jackson, S. (2006). </a:t>
            </a:r>
            <a:r>
              <a:rPr lang="en-US" sz="1800" b="1" i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Research Methods and Statistics. A Critical Thinking Approach</a:t>
            </a:r>
            <a:r>
              <a:rPr lang="en-US" sz="1800" i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.</a:t>
            </a:r>
            <a:r>
              <a:rPr lang="en-US" sz="180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Second edition. Belmont: Thomson.</a:t>
            </a:r>
            <a:endParaRPr lang="fi-FI" sz="180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pic>
        <p:nvPicPr>
          <p:cNvPr id="4" name="Kuva 6">
            <a:extLst>
              <a:ext uri="{FF2B5EF4-FFF2-40B4-BE49-F238E27FC236}">
                <a16:creationId xmlns:a16="http://schemas.microsoft.com/office/drawing/2014/main" id="{C62BB365-E13A-534B-AAF3-4A1AA8465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460" y="1032348"/>
            <a:ext cx="3488952" cy="4115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0504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100"/>
            <a:ext cx="9144000" cy="4484850"/>
          </a:xfrm>
          <a:prstGeom prst="rect">
            <a:avLst/>
          </a:prstGeom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605126"/>
            <a:ext cx="7164288" cy="503783"/>
          </a:xfrm>
        </p:spPr>
        <p:txBody>
          <a:bodyPr/>
          <a:lstStyle/>
          <a:p>
            <a:pPr eaLnBrk="1" hangingPunct="1"/>
            <a:r>
              <a:rPr lang="fi-FI" sz="3600" dirty="0" err="1">
                <a:latin typeface="Calibri" charset="0"/>
                <a:ea typeface="Calibri" charset="0"/>
                <a:cs typeface="Calibri" charset="0"/>
              </a:rPr>
              <a:t>Sampling techniques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6485022"/>
            <a:ext cx="4251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latin typeface="Calibri" charset="0"/>
                <a:ea typeface="Calibri" charset="0"/>
                <a:cs typeface="Calibri" charset="0"/>
              </a:rPr>
              <a:t>(Saunders, Lewis, &amp; Thornhill, 2009, p. 213)</a:t>
            </a:r>
          </a:p>
        </p:txBody>
      </p:sp>
    </p:spTree>
    <p:extLst>
      <p:ext uri="{BB962C8B-B14F-4D97-AF65-F5344CB8AC3E}">
        <p14:creationId xmlns:p14="http://schemas.microsoft.com/office/powerpoint/2010/main" val="8247901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605126"/>
            <a:ext cx="7164288" cy="503783"/>
          </a:xfrm>
        </p:spPr>
        <p:txBody>
          <a:bodyPr/>
          <a:lstStyle/>
          <a:p>
            <a:pPr eaLnBrk="1" hangingPunct="1"/>
            <a:r>
              <a:rPr lang="fi-FI" sz="3600" dirty="0" err="1">
                <a:latin typeface="Calibri" charset="0"/>
                <a:ea typeface="Calibri" charset="0"/>
                <a:cs typeface="Calibri" charset="0"/>
              </a:rPr>
              <a:t>Probability sampling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6485022"/>
            <a:ext cx="4251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latin typeface="Calibri" charset="0"/>
                <a:ea typeface="Calibri" charset="0"/>
                <a:cs typeface="Calibri" charset="0"/>
              </a:rPr>
              <a:t>(Saunders, Lewis, &amp; Thornhill, 2009, p. 214)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US"/>
              <a:t>Identify a suitable </a:t>
            </a:r>
            <a:r>
              <a:rPr lang="en-US" b="1"/>
              <a:t>sampling frame </a:t>
            </a:r>
            <a:r>
              <a:rPr lang="en-US"/>
              <a:t>based on your research question(s) or objectives.</a:t>
            </a:r>
          </a:p>
          <a:p>
            <a:pPr marL="857250" lvl="1" indent="-457200"/>
            <a:r>
              <a:rPr lang="en-US"/>
              <a:t>Depends on the research question</a:t>
            </a:r>
          </a:p>
          <a:p>
            <a:pPr marL="1257300" lvl="2" indent="-457200"/>
            <a:r>
              <a:rPr lang="en-US"/>
              <a:t>How is organization X employees work-related well-being? List of organization members’ email/postal addresses.</a:t>
            </a:r>
          </a:p>
          <a:p>
            <a:pPr marL="1257300" lvl="2" indent="-457200"/>
            <a:r>
              <a:rPr lang="en-US"/>
              <a:t>What is the Finnish technical university students’ level of study-related well-being? Student register list with contact details.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/>
              <a:t>Decide on a suitable </a:t>
            </a:r>
            <a:r>
              <a:rPr lang="en-US" b="1"/>
              <a:t>sample size</a:t>
            </a:r>
            <a:r>
              <a:rPr lang="en-US"/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/>
              <a:t>Select the most appropriate </a:t>
            </a:r>
            <a:r>
              <a:rPr lang="en-US" b="1"/>
              <a:t>sampling technique </a:t>
            </a:r>
            <a:r>
              <a:rPr lang="en-US"/>
              <a:t>and select the sample.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/>
              <a:t>Check that the </a:t>
            </a:r>
            <a:r>
              <a:rPr lang="en-US" b="1"/>
              <a:t>sample is representative of the population</a:t>
            </a:r>
            <a:r>
              <a:rPr lang="en-US"/>
              <a:t>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7011636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605126"/>
            <a:ext cx="7164288" cy="503783"/>
          </a:xfrm>
        </p:spPr>
        <p:txBody>
          <a:bodyPr/>
          <a:lstStyle/>
          <a:p>
            <a:pPr eaLnBrk="1" hangingPunct="1"/>
            <a:r>
              <a:rPr lang="fi-FI" sz="3600" dirty="0" err="1">
                <a:latin typeface="Calibri" charset="0"/>
                <a:ea typeface="Calibri" charset="0"/>
                <a:cs typeface="Calibri" charset="0"/>
              </a:rPr>
              <a:t>Sampling frame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6485022"/>
            <a:ext cx="4673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latin typeface="Calibri" charset="0"/>
                <a:ea typeface="Calibri" charset="0"/>
                <a:cs typeface="Calibri" charset="0"/>
              </a:rPr>
              <a:t>(Saunders, Lewis, &amp; Thornhill, 2009, p. 214-217)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/>
              <a:t>Depends on the research question</a:t>
            </a:r>
          </a:p>
          <a:p>
            <a:pPr marL="857250" lvl="1" indent="-457200"/>
            <a:r>
              <a:rPr lang="en-US"/>
              <a:t>What is the organization X employees level of work-related well-being? List of organization members’ email/postal addresses.</a:t>
            </a:r>
          </a:p>
          <a:p>
            <a:pPr marL="857250" lvl="1" indent="-457200"/>
            <a:r>
              <a:rPr lang="en-US"/>
              <a:t>What is the Finnish technical university students’ level of study-related well-being? Student register list with contact details.</a:t>
            </a:r>
          </a:p>
        </p:txBody>
      </p:sp>
    </p:spTree>
    <p:extLst>
      <p:ext uri="{BB962C8B-B14F-4D97-AF65-F5344CB8AC3E}">
        <p14:creationId xmlns:p14="http://schemas.microsoft.com/office/powerpoint/2010/main" val="6257450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4300" y="1268413"/>
            <a:ext cx="4968875" cy="48355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i-FI" sz="2000" b="1" i="1">
                <a:latin typeface="Calibri" charset="0"/>
                <a:ea typeface="Calibri" charset="0"/>
                <a:cs typeface="Calibri" charset="0"/>
              </a:rPr>
              <a:t>N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1800">
                <a:latin typeface="Calibri" charset="0"/>
                <a:ea typeface="Calibri" charset="0"/>
                <a:cs typeface="Calibri" charset="0"/>
              </a:rPr>
              <a:t>Population size.</a:t>
            </a:r>
          </a:p>
          <a:p>
            <a:pPr eaLnBrk="1" hangingPunct="1">
              <a:lnSpc>
                <a:spcPct val="80000"/>
              </a:lnSpc>
            </a:pPr>
            <a:r>
              <a:rPr lang="fi-FI" sz="2000" b="1" i="1">
                <a:latin typeface="Calibri" charset="0"/>
                <a:ea typeface="Calibri" charset="0"/>
                <a:cs typeface="Calibri" charset="0"/>
              </a:rPr>
              <a:t>n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1800">
                <a:latin typeface="Calibri" charset="0"/>
                <a:ea typeface="Calibri" charset="0"/>
                <a:cs typeface="Calibri" charset="0"/>
              </a:rPr>
              <a:t>Estimated sample size.</a:t>
            </a:r>
          </a:p>
          <a:p>
            <a:pPr eaLnBrk="1" hangingPunct="1">
              <a:lnSpc>
                <a:spcPct val="80000"/>
              </a:lnSpc>
            </a:pPr>
            <a:r>
              <a:rPr lang="fi-FI" sz="2000" b="1">
                <a:latin typeface="Calibri" charset="0"/>
                <a:ea typeface="Calibri" charset="0"/>
                <a:cs typeface="Calibri" charset="0"/>
              </a:rPr>
              <a:t>Sampling error, Margin of error</a:t>
            </a:r>
            <a:r>
              <a:rPr lang="fi-FI" sz="2000"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fi-FI" sz="2000" i="1"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fi-FI" sz="200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1800">
                <a:latin typeface="Calibri" charset="0"/>
                <a:ea typeface="Calibri" charset="0"/>
                <a:cs typeface="Calibri" charset="0"/>
              </a:rPr>
              <a:t>Difference between the true (unknown) value and observed values, if the survey were repeated (=sample collected) numerous times.</a:t>
            </a:r>
          </a:p>
          <a:p>
            <a:pPr eaLnBrk="1" hangingPunct="1">
              <a:lnSpc>
                <a:spcPct val="80000"/>
              </a:lnSpc>
            </a:pPr>
            <a:r>
              <a:rPr lang="fi-FI" sz="2000" b="1">
                <a:latin typeface="Calibri" charset="0"/>
                <a:ea typeface="Calibri" charset="0"/>
                <a:cs typeface="Calibri" charset="0"/>
              </a:rPr>
              <a:t>Confidence interval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1800">
                <a:latin typeface="Calibri" charset="0"/>
                <a:ea typeface="Calibri" charset="0"/>
                <a:cs typeface="Calibri" charset="0"/>
              </a:rPr>
              <a:t>Spread of the observed values that would be seen if the survey were repeated numerous times.</a:t>
            </a:r>
          </a:p>
          <a:p>
            <a:pPr eaLnBrk="1" hangingPunct="1">
              <a:lnSpc>
                <a:spcPct val="80000"/>
              </a:lnSpc>
            </a:pPr>
            <a:r>
              <a:rPr lang="fi-FI" sz="2000" b="1">
                <a:latin typeface="Calibri" charset="0"/>
                <a:ea typeface="Calibri" charset="0"/>
                <a:cs typeface="Calibri" charset="0"/>
              </a:rPr>
              <a:t>Confidence level</a:t>
            </a:r>
          </a:p>
          <a:p>
            <a:pPr lvl="1" eaLnBrk="1" hangingPunct="1">
              <a:lnSpc>
                <a:spcPct val="80000"/>
              </a:lnSpc>
            </a:pPr>
            <a:r>
              <a:rPr lang="fi-FI" sz="1800">
                <a:latin typeface="Calibri" charset="0"/>
                <a:ea typeface="Calibri" charset="0"/>
                <a:cs typeface="Calibri" charset="0"/>
              </a:rPr>
              <a:t>How often the observed values would be within sampling error of the true value if the survey were repeated numerous times. </a:t>
            </a:r>
            <a:endParaRPr lang="en-US" sz="180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 r="42319" b="87396"/>
          <a:stretch>
            <a:fillRect/>
          </a:stretch>
        </p:blipFill>
        <p:spPr bwMode="auto">
          <a:xfrm>
            <a:off x="3998" y="4118"/>
            <a:ext cx="18002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 cstate="print"/>
          <a:srcRect l="5988" r="4201" b="5510"/>
          <a:stretch>
            <a:fillRect/>
          </a:stretch>
        </p:blipFill>
        <p:spPr bwMode="auto">
          <a:xfrm>
            <a:off x="398026" y="3789040"/>
            <a:ext cx="2724757" cy="29901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721186"/>
            <a:ext cx="2594778" cy="29026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6876256" y="6454627"/>
            <a:ext cx="22383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Calibri" charset="0"/>
                <a:ea typeface="Calibri" charset="0"/>
                <a:cs typeface="Calibri" charset="0"/>
              </a:rPr>
              <a:t>(Murphy &amp; Myors, 1998)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337394"/>
            <a:ext cx="7344816" cy="503783"/>
          </a:xfrm>
        </p:spPr>
        <p:txBody>
          <a:bodyPr/>
          <a:lstStyle/>
          <a:p>
            <a:pPr eaLnBrk="1" hangingPunct="1"/>
            <a:r>
              <a:rPr lang="fi-FI" sz="3600" dirty="0" err="1">
                <a:latin typeface="Calibri" charset="0"/>
                <a:ea typeface="Calibri" charset="0"/>
                <a:cs typeface="Calibri" charset="0"/>
              </a:rPr>
              <a:t>Estimation</a:t>
            </a:r>
            <a:r>
              <a:rPr lang="fi-FI" sz="3600" dirty="0">
                <a:latin typeface="Calibri" charset="0"/>
                <a:ea typeface="Calibri" charset="0"/>
                <a:cs typeface="Calibri" charset="0"/>
              </a:rPr>
              <a:t> of the </a:t>
            </a:r>
            <a:r>
              <a:rPr lang="fi-FI" sz="3600" i="1" dirty="0">
                <a:latin typeface="Calibri" charset="0"/>
                <a:ea typeface="Calibri" charset="0"/>
                <a:cs typeface="Calibri" charset="0"/>
              </a:rPr>
              <a:t>minimum</a:t>
            </a:r>
            <a:r>
              <a:rPr lang="fi-FI" sz="3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3600" dirty="0" err="1">
                <a:latin typeface="Calibri" charset="0"/>
                <a:ea typeface="Calibri" charset="0"/>
                <a:cs typeface="Calibri" charset="0"/>
              </a:rPr>
              <a:t>sample</a:t>
            </a:r>
            <a:r>
              <a:rPr lang="fi-FI" sz="3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3600" dirty="0" err="1">
                <a:latin typeface="Calibri" charset="0"/>
                <a:ea typeface="Calibri" charset="0"/>
                <a:cs typeface="Calibri" charset="0"/>
              </a:rPr>
              <a:t>size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8413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07401"/>
            <a:ext cx="6180201" cy="54514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32040" y="6468816"/>
            <a:ext cx="4251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latin typeface="Calibri" charset="0"/>
                <a:ea typeface="Calibri" charset="0"/>
                <a:cs typeface="Calibri" charset="0"/>
              </a:rPr>
              <a:t>(Saunders, Lewis, &amp; Thornhill, 2009, p. 219)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337394"/>
            <a:ext cx="7344816" cy="503783"/>
          </a:xfrm>
        </p:spPr>
        <p:txBody>
          <a:bodyPr/>
          <a:lstStyle/>
          <a:p>
            <a:pPr eaLnBrk="1" hangingPunct="1"/>
            <a:r>
              <a:rPr lang="fi-FI" sz="3600" dirty="0" err="1">
                <a:latin typeface="Calibri" charset="0"/>
                <a:ea typeface="Calibri" charset="0"/>
                <a:cs typeface="Calibri" charset="0"/>
              </a:rPr>
              <a:t>Estimation</a:t>
            </a:r>
            <a:r>
              <a:rPr lang="fi-FI" sz="3600" dirty="0">
                <a:latin typeface="Calibri" charset="0"/>
                <a:ea typeface="Calibri" charset="0"/>
                <a:cs typeface="Calibri" charset="0"/>
              </a:rPr>
              <a:t> of the </a:t>
            </a:r>
            <a:r>
              <a:rPr lang="fi-FI" sz="3600" i="1" dirty="0">
                <a:latin typeface="Calibri" charset="0"/>
                <a:ea typeface="Calibri" charset="0"/>
                <a:cs typeface="Calibri" charset="0"/>
              </a:rPr>
              <a:t>minimum</a:t>
            </a:r>
            <a:r>
              <a:rPr lang="fi-FI" sz="3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3600" dirty="0" err="1">
                <a:latin typeface="Calibri" charset="0"/>
                <a:ea typeface="Calibri" charset="0"/>
                <a:cs typeface="Calibri" charset="0"/>
              </a:rPr>
              <a:t>sample</a:t>
            </a:r>
            <a:r>
              <a:rPr lang="fi-FI" sz="3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3600" dirty="0" err="1">
                <a:latin typeface="Calibri" charset="0"/>
                <a:ea typeface="Calibri" charset="0"/>
                <a:cs typeface="Calibri" charset="0"/>
              </a:rPr>
              <a:t>size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5425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605126"/>
            <a:ext cx="7164288" cy="503783"/>
          </a:xfrm>
        </p:spPr>
        <p:txBody>
          <a:bodyPr/>
          <a:lstStyle/>
          <a:p>
            <a:pPr eaLnBrk="1" hangingPunct="1"/>
            <a:r>
              <a:rPr lang="fi-FI" sz="3600" dirty="0" err="1">
                <a:latin typeface="Calibri" charset="0"/>
                <a:ea typeface="Calibri" charset="0"/>
                <a:cs typeface="Calibri" charset="0"/>
              </a:rPr>
              <a:t>Estimation</a:t>
            </a:r>
            <a:r>
              <a:rPr lang="fi-FI" sz="3600" dirty="0">
                <a:latin typeface="Calibri" charset="0"/>
                <a:ea typeface="Calibri" charset="0"/>
                <a:cs typeface="Calibri" charset="0"/>
              </a:rPr>
              <a:t> of the </a:t>
            </a:r>
            <a:r>
              <a:rPr lang="fi-FI" sz="3600" i="1" dirty="0">
                <a:latin typeface="Calibri" charset="0"/>
                <a:ea typeface="Calibri" charset="0"/>
                <a:cs typeface="Calibri" charset="0"/>
              </a:rPr>
              <a:t>actual</a:t>
            </a:r>
            <a:r>
              <a:rPr lang="fi-FI" sz="3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3600" dirty="0" err="1">
                <a:latin typeface="Calibri" charset="0"/>
                <a:ea typeface="Calibri" charset="0"/>
                <a:cs typeface="Calibri" charset="0"/>
              </a:rPr>
              <a:t>sample</a:t>
            </a:r>
            <a:r>
              <a:rPr lang="fi-FI" sz="3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sz="3600" dirty="0" err="1">
                <a:latin typeface="Calibri" charset="0"/>
                <a:ea typeface="Calibri" charset="0"/>
                <a:cs typeface="Calibri" charset="0"/>
              </a:rPr>
              <a:t>size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76056" y="6519446"/>
            <a:ext cx="41670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Calibri" charset="0"/>
                <a:ea typeface="Calibri" charset="0"/>
                <a:cs typeface="Calibri" charset="0"/>
              </a:rPr>
              <a:t>(Saunders, Lewis, &amp; Thornhill, 2009, p. 219-221)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US" sz="2000" dirty="0"/>
              <a:t>Estimate the minimum sample size  for the statistical analyses</a:t>
            </a:r>
          </a:p>
          <a:p>
            <a:pPr lvl="1"/>
            <a:r>
              <a:rPr lang="en-US" sz="1800" dirty="0"/>
              <a:t>For example, 5% margin of error with a population size of a) 500 individuals = 217 or b) 4000 individuals = 364).</a:t>
            </a:r>
          </a:p>
          <a:p>
            <a:pPr lvl="1"/>
            <a:r>
              <a:rPr lang="en-US" sz="1800" dirty="0"/>
              <a:t>Statistical analyses may require a larger sample:</a:t>
            </a:r>
          </a:p>
          <a:p>
            <a:pPr marL="1257300" lvl="2" indent="-457200"/>
            <a:r>
              <a:rPr lang="fi-FI" sz="1400" dirty="0" err="1"/>
              <a:t>There</a:t>
            </a:r>
            <a:r>
              <a:rPr lang="fi-FI" sz="1400" dirty="0"/>
              <a:t> </a:t>
            </a:r>
            <a:r>
              <a:rPr lang="fi-FI" sz="1400" dirty="0" err="1"/>
              <a:t>are</a:t>
            </a:r>
            <a:r>
              <a:rPr lang="fi-FI" sz="1400" dirty="0"/>
              <a:t> </a:t>
            </a:r>
            <a:r>
              <a:rPr lang="fi-FI" sz="1400" dirty="0" err="1"/>
              <a:t>two</a:t>
            </a:r>
            <a:r>
              <a:rPr lang="fi-FI" sz="1400" dirty="0"/>
              <a:t> </a:t>
            </a:r>
            <a:r>
              <a:rPr lang="fi-FI" sz="1400" dirty="0" err="1"/>
              <a:t>or</a:t>
            </a:r>
            <a:r>
              <a:rPr lang="fi-FI" sz="1400" dirty="0"/>
              <a:t> </a:t>
            </a:r>
            <a:r>
              <a:rPr lang="fi-FI" sz="1400" dirty="0" err="1"/>
              <a:t>more</a:t>
            </a:r>
            <a:r>
              <a:rPr lang="fi-FI" sz="1400" dirty="0"/>
              <a:t> </a:t>
            </a:r>
            <a:r>
              <a:rPr lang="fi-FI" sz="1400" dirty="0" err="1"/>
              <a:t>groups</a:t>
            </a:r>
            <a:r>
              <a:rPr lang="fi-FI" sz="1400" dirty="0"/>
              <a:t> to </a:t>
            </a:r>
            <a:r>
              <a:rPr lang="fi-FI" sz="1400" dirty="0" err="1"/>
              <a:t>compare</a:t>
            </a:r>
            <a:r>
              <a:rPr lang="fi-FI" sz="1400" dirty="0"/>
              <a:t> (</a:t>
            </a:r>
            <a:r>
              <a:rPr lang="fi-FI" sz="1400" dirty="0" err="1"/>
              <a:t>minimum</a:t>
            </a:r>
            <a:r>
              <a:rPr lang="fi-FI" sz="1400" dirty="0"/>
              <a:t> </a:t>
            </a:r>
            <a:r>
              <a:rPr lang="fi-FI" sz="1400" dirty="0" err="1"/>
              <a:t>sample</a:t>
            </a:r>
            <a:r>
              <a:rPr lang="fi-FI" sz="1400" dirty="0"/>
              <a:t> </a:t>
            </a:r>
            <a:r>
              <a:rPr lang="fi-FI" sz="1400" dirty="0" err="1"/>
              <a:t>size</a:t>
            </a:r>
            <a:r>
              <a:rPr lang="fi-FI" sz="1400" dirty="0"/>
              <a:t> </a:t>
            </a:r>
            <a:r>
              <a:rPr lang="fi-FI" sz="1400" dirty="0" err="1"/>
              <a:t>multiplied</a:t>
            </a:r>
            <a:r>
              <a:rPr lang="fi-FI" sz="1400" dirty="0"/>
              <a:t> </a:t>
            </a:r>
            <a:r>
              <a:rPr lang="fi-FI" sz="1400" dirty="0" err="1"/>
              <a:t>by</a:t>
            </a:r>
            <a:r>
              <a:rPr lang="fi-FI" sz="1400" dirty="0"/>
              <a:t> </a:t>
            </a:r>
            <a:r>
              <a:rPr lang="fi-FI" sz="1400" dirty="0" err="1"/>
              <a:t>the</a:t>
            </a:r>
            <a:r>
              <a:rPr lang="fi-FI" sz="1400" dirty="0"/>
              <a:t> </a:t>
            </a:r>
            <a:r>
              <a:rPr lang="fi-FI" sz="1400" dirty="0" err="1"/>
              <a:t>number</a:t>
            </a:r>
            <a:r>
              <a:rPr lang="fi-FI" sz="1400" dirty="0"/>
              <a:t> of </a:t>
            </a:r>
            <a:r>
              <a:rPr lang="fi-FI" sz="1400" dirty="0" err="1"/>
              <a:t>groups</a:t>
            </a:r>
            <a:r>
              <a:rPr lang="fi-FI" sz="1400" dirty="0"/>
              <a:t>)</a:t>
            </a:r>
          </a:p>
          <a:p>
            <a:pPr marL="1257300" lvl="2" indent="-457200"/>
            <a:r>
              <a:rPr lang="fi-FI" sz="1400" dirty="0" err="1"/>
              <a:t>Large</a:t>
            </a:r>
            <a:r>
              <a:rPr lang="fi-FI" sz="1400" dirty="0"/>
              <a:t> </a:t>
            </a:r>
            <a:r>
              <a:rPr lang="fi-FI" sz="1400" dirty="0" err="1"/>
              <a:t>number</a:t>
            </a:r>
            <a:r>
              <a:rPr lang="fi-FI" sz="1400" dirty="0"/>
              <a:t> of </a:t>
            </a:r>
            <a:r>
              <a:rPr lang="fi-FI" sz="1400" dirty="0" err="1"/>
              <a:t>variables</a:t>
            </a:r>
            <a:r>
              <a:rPr lang="fi-FI" sz="1400" dirty="0"/>
              <a:t> to </a:t>
            </a:r>
            <a:r>
              <a:rPr lang="fi-FI" sz="1400" dirty="0" err="1"/>
              <a:t>analyze</a:t>
            </a:r>
            <a:r>
              <a:rPr lang="fi-FI" sz="1400" dirty="0"/>
              <a:t> at </a:t>
            </a:r>
            <a:r>
              <a:rPr lang="fi-FI" sz="1400" dirty="0" err="1"/>
              <a:t>the</a:t>
            </a:r>
            <a:r>
              <a:rPr lang="fi-FI" sz="1400" dirty="0"/>
              <a:t> </a:t>
            </a:r>
            <a:r>
              <a:rPr lang="fi-FI" sz="1400" dirty="0" err="1"/>
              <a:t>same</a:t>
            </a:r>
            <a:r>
              <a:rPr lang="fi-FI" sz="1400" dirty="0"/>
              <a:t> </a:t>
            </a:r>
            <a:r>
              <a:rPr lang="fi-FI" sz="1400" dirty="0" err="1"/>
              <a:t>time</a:t>
            </a:r>
            <a:r>
              <a:rPr lang="fi-FI" sz="1400" dirty="0"/>
              <a:t> (</a:t>
            </a:r>
            <a:r>
              <a:rPr lang="fi-FI" sz="1400" dirty="0" err="1"/>
              <a:t>multivariate</a:t>
            </a:r>
            <a:r>
              <a:rPr lang="fi-FI" sz="1400" dirty="0"/>
              <a:t> </a:t>
            </a:r>
            <a:r>
              <a:rPr lang="fi-FI" sz="1400" dirty="0" err="1"/>
              <a:t>analyses</a:t>
            </a:r>
            <a:r>
              <a:rPr lang="fi-FI" sz="1400" dirty="0"/>
              <a:t> </a:t>
            </a:r>
            <a:r>
              <a:rPr lang="fi-FI" sz="1400" dirty="0" err="1"/>
              <a:t>may</a:t>
            </a:r>
            <a:r>
              <a:rPr lang="fi-FI" sz="1400" dirty="0"/>
              <a:t> </a:t>
            </a:r>
            <a:r>
              <a:rPr lang="fi-FI" sz="1400" dirty="0" err="1"/>
              <a:t>need</a:t>
            </a:r>
            <a:r>
              <a:rPr lang="fi-FI" sz="1400" dirty="0"/>
              <a:t> for </a:t>
            </a:r>
            <a:r>
              <a:rPr lang="fi-FI" sz="1400" dirty="0" err="1"/>
              <a:t>technical</a:t>
            </a:r>
            <a:r>
              <a:rPr lang="fi-FI" sz="1400" dirty="0"/>
              <a:t> </a:t>
            </a:r>
            <a:r>
              <a:rPr lang="fi-FI" sz="1400" dirty="0" err="1"/>
              <a:t>reasons</a:t>
            </a:r>
            <a:r>
              <a:rPr lang="fi-FI" sz="1400" dirty="0"/>
              <a:t> 30 </a:t>
            </a:r>
            <a:r>
              <a:rPr lang="fi-FI" sz="1400" dirty="0" err="1"/>
              <a:t>individuals</a:t>
            </a:r>
            <a:r>
              <a:rPr lang="fi-FI" sz="1400" dirty="0"/>
              <a:t> per </a:t>
            </a:r>
            <a:r>
              <a:rPr lang="fi-FI" sz="1400" dirty="0" err="1"/>
              <a:t>each</a:t>
            </a:r>
            <a:r>
              <a:rPr lang="fi-FI" sz="1400" dirty="0"/>
              <a:t> </a:t>
            </a:r>
            <a:r>
              <a:rPr lang="fi-FI" sz="1400" dirty="0" err="1"/>
              <a:t>variable</a:t>
            </a:r>
            <a:r>
              <a:rPr lang="fi-FI" sz="1400" dirty="0"/>
              <a:t>: </a:t>
            </a:r>
            <a:r>
              <a:rPr lang="fi-FI" sz="1400" dirty="0" err="1"/>
              <a:t>if</a:t>
            </a:r>
            <a:r>
              <a:rPr lang="fi-FI" sz="1400" dirty="0"/>
              <a:t> </a:t>
            </a:r>
            <a:r>
              <a:rPr lang="fi-FI" sz="1400" dirty="0" err="1"/>
              <a:t>you</a:t>
            </a:r>
            <a:r>
              <a:rPr lang="fi-FI" sz="1400" dirty="0"/>
              <a:t> </a:t>
            </a:r>
            <a:r>
              <a:rPr lang="fi-FI" sz="1400" dirty="0" err="1"/>
              <a:t>have</a:t>
            </a:r>
            <a:r>
              <a:rPr lang="fi-FI" sz="1400" dirty="0"/>
              <a:t> a </a:t>
            </a:r>
            <a:r>
              <a:rPr lang="fi-FI" sz="1400" dirty="0" err="1"/>
              <a:t>model</a:t>
            </a:r>
            <a:r>
              <a:rPr lang="fi-FI" sz="1400" dirty="0"/>
              <a:t> </a:t>
            </a:r>
            <a:r>
              <a:rPr lang="fi-FI" sz="1400" dirty="0" err="1"/>
              <a:t>with</a:t>
            </a:r>
            <a:r>
              <a:rPr lang="fi-FI" sz="1400" dirty="0"/>
              <a:t> 10 </a:t>
            </a:r>
            <a:r>
              <a:rPr lang="fi-FI" sz="1400" dirty="0" err="1"/>
              <a:t>variables</a:t>
            </a:r>
            <a:r>
              <a:rPr lang="fi-FI" sz="1400" dirty="0"/>
              <a:t>, </a:t>
            </a:r>
            <a:r>
              <a:rPr lang="fi-FI" sz="1400" dirty="0" err="1"/>
              <a:t>you</a:t>
            </a:r>
            <a:r>
              <a:rPr lang="fi-FI" sz="1400" dirty="0"/>
              <a:t> </a:t>
            </a:r>
            <a:r>
              <a:rPr lang="fi-FI" sz="1400" dirty="0" err="1"/>
              <a:t>may</a:t>
            </a:r>
            <a:r>
              <a:rPr lang="fi-FI" sz="1400" dirty="0"/>
              <a:t> </a:t>
            </a:r>
            <a:r>
              <a:rPr lang="fi-FI" sz="1400" dirty="0" err="1"/>
              <a:t>need</a:t>
            </a:r>
            <a:r>
              <a:rPr lang="fi-FI" sz="1400" dirty="0"/>
              <a:t> a </a:t>
            </a:r>
            <a:r>
              <a:rPr lang="fi-FI" sz="1400" dirty="0" err="1"/>
              <a:t>minimum</a:t>
            </a:r>
            <a:r>
              <a:rPr lang="fi-FI" sz="1400" dirty="0"/>
              <a:t> </a:t>
            </a:r>
            <a:r>
              <a:rPr lang="fi-FI" sz="1400" dirty="0" err="1"/>
              <a:t>sample</a:t>
            </a:r>
            <a:r>
              <a:rPr lang="fi-FI" sz="1400" dirty="0"/>
              <a:t> </a:t>
            </a:r>
            <a:r>
              <a:rPr lang="fi-FI" sz="1400" dirty="0" err="1"/>
              <a:t>size</a:t>
            </a:r>
            <a:r>
              <a:rPr lang="fi-FI" sz="1400" dirty="0"/>
              <a:t> of 300)</a:t>
            </a:r>
            <a:endParaRPr lang="en-US" sz="1400" dirty="0"/>
          </a:p>
          <a:p>
            <a:pPr marL="457200" lvl="0" indent="-457200">
              <a:buFont typeface="+mj-lt"/>
              <a:buAutoNum type="arabicPeriod"/>
            </a:pPr>
            <a:r>
              <a:rPr lang="en-US" sz="2000" dirty="0"/>
              <a:t>Estimate the expected response rate based on existing research, your own expectations, etc.</a:t>
            </a:r>
          </a:p>
          <a:p>
            <a:pPr marL="857250" lvl="1" indent="-457200"/>
            <a:r>
              <a:rPr lang="en-US" sz="1800" dirty="0"/>
              <a:t>Quite often survey studies have a response rate around 30-40%, but this totally depends on your design: an email call to participate in a survey might lead to a low response rate of 20%!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Calculate the </a:t>
            </a:r>
            <a:r>
              <a:rPr lang="en-US" sz="2000" b="1" dirty="0"/>
              <a:t>actual sample size</a:t>
            </a:r>
            <a:r>
              <a:rPr lang="en-US" sz="2000" dirty="0"/>
              <a:t>:</a:t>
            </a:r>
          </a:p>
          <a:p>
            <a:pPr marL="857250" lvl="1" indent="-457200"/>
            <a:r>
              <a:rPr lang="en-US" sz="1600" dirty="0"/>
              <a:t>Expected response rate 30%:</a:t>
            </a:r>
          </a:p>
          <a:p>
            <a:pPr lvl="1" indent="-342900">
              <a:buAutoNum type="alphaLcParenR"/>
            </a:pPr>
            <a:r>
              <a:rPr lang="en-US" sz="1600" dirty="0"/>
              <a:t>(217*100)/30=</a:t>
            </a:r>
            <a:r>
              <a:rPr lang="en-US" sz="1600" b="1" dirty="0"/>
              <a:t>723 (!)</a:t>
            </a:r>
          </a:p>
          <a:p>
            <a:pPr lvl="1" indent="-342900">
              <a:buAutoNum type="alphaLcParenR"/>
            </a:pPr>
            <a:r>
              <a:rPr lang="en-US" sz="1600" dirty="0"/>
              <a:t>(364*100)/30=</a:t>
            </a:r>
            <a:r>
              <a:rPr lang="en-US" sz="1600" b="1" dirty="0"/>
              <a:t>1213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716944"/>
            <a:ext cx="1973634" cy="78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432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100"/>
            <a:ext cx="9144000" cy="4484850"/>
          </a:xfrm>
          <a:prstGeom prst="rect">
            <a:avLst/>
          </a:prstGeom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605126"/>
            <a:ext cx="7164288" cy="503783"/>
          </a:xfrm>
        </p:spPr>
        <p:txBody>
          <a:bodyPr/>
          <a:lstStyle/>
          <a:p>
            <a:pPr eaLnBrk="1" hangingPunct="1"/>
            <a:r>
              <a:rPr lang="fi-FI" sz="3600" dirty="0" err="1">
                <a:latin typeface="Calibri" charset="0"/>
                <a:ea typeface="Calibri" charset="0"/>
                <a:cs typeface="Calibri" charset="0"/>
              </a:rPr>
              <a:t>Sampling techniques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6485022"/>
            <a:ext cx="4251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latin typeface="Calibri" charset="0"/>
                <a:ea typeface="Calibri" charset="0"/>
                <a:cs typeface="Calibri" charset="0"/>
              </a:rPr>
              <a:t>(Saunders, Lewis, &amp; Thornhill, 2009, p. 213)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7141AC7-FB01-6E41-884D-7765EBE06A41}"/>
              </a:ext>
            </a:extLst>
          </p:cNvPr>
          <p:cNvSpPr/>
          <p:nvPr/>
        </p:nvSpPr>
        <p:spPr>
          <a:xfrm>
            <a:off x="2004585" y="1988840"/>
            <a:ext cx="2592288" cy="3168352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96479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605126"/>
            <a:ext cx="7164288" cy="503783"/>
          </a:xfrm>
        </p:spPr>
        <p:txBody>
          <a:bodyPr/>
          <a:lstStyle/>
          <a:p>
            <a:pPr eaLnBrk="1" hangingPunct="1"/>
            <a:r>
              <a:rPr lang="fi-FI" sz="3600" dirty="0" err="1">
                <a:latin typeface="Calibri" charset="0"/>
                <a:ea typeface="Calibri" charset="0"/>
                <a:cs typeface="Calibri" charset="0"/>
              </a:rPr>
              <a:t>Probability sampling techniques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6485022"/>
            <a:ext cx="4673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latin typeface="Calibri" charset="0"/>
                <a:ea typeface="Calibri" charset="0"/>
                <a:cs typeface="Calibri" charset="0"/>
              </a:rPr>
              <a:t>(Saunders, Lewis, &amp; Thornhill, 2009, p. 222-228)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US"/>
              <a:t>Random sampling</a:t>
            </a:r>
          </a:p>
          <a:p>
            <a:pPr marL="857250" lvl="1" indent="-457200"/>
            <a:r>
              <a:rPr lang="en-US" sz="1800"/>
              <a:t>Number the cases in the sampling frame (e.g., a list of possible participants in Excel)</a:t>
            </a:r>
          </a:p>
          <a:p>
            <a:pPr marL="857250" lvl="1" indent="-457200"/>
            <a:r>
              <a:rPr lang="en-US" sz="1800"/>
              <a:t>Select cases using random numbers (e.g., in Excel using “</a:t>
            </a:r>
            <a:r>
              <a:rPr lang="en-US" sz="1800">
                <a:latin typeface="Courier New" charset="0"/>
                <a:ea typeface="Courier New" charset="0"/>
                <a:cs typeface="Courier New" charset="0"/>
              </a:rPr>
              <a:t>=RANDBETWEEN(1;434)</a:t>
            </a:r>
            <a:r>
              <a:rPr lang="en-US" sz="1800"/>
              <a:t>” with an actual sample size of 434).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/>
              <a:t>Systematic sampling</a:t>
            </a:r>
          </a:p>
          <a:p>
            <a:pPr marL="857250" lvl="1" indent="-457200"/>
            <a:r>
              <a:rPr lang="en-US"/>
              <a:t>Number the cases in the sampling frame (that should be in a random order, e.g., not having all males listed before females)</a:t>
            </a:r>
          </a:p>
          <a:p>
            <a:pPr marL="857250" lvl="1" indent="-457200"/>
            <a:r>
              <a:rPr lang="en-US"/>
              <a:t>Select the first case using a random number</a:t>
            </a:r>
          </a:p>
          <a:p>
            <a:pPr marL="857250" lvl="1" indent="-457200"/>
            <a:r>
              <a:rPr lang="en-US"/>
              <a:t>Calculate the sampling fraction (actual sample size/total population), for example:  434/500 = 0.9; 728/4000 = 0.18</a:t>
            </a:r>
          </a:p>
          <a:p>
            <a:pPr marL="857250" lvl="1" indent="-457200"/>
            <a:r>
              <a:rPr lang="en-US"/>
              <a:t>Select subsequent cases (first example: should use random sampling; second example: select every 5</a:t>
            </a:r>
            <a:r>
              <a:rPr lang="en-US" baseline="30000"/>
              <a:t>th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44081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605126"/>
            <a:ext cx="7164288" cy="503783"/>
          </a:xfrm>
        </p:spPr>
        <p:txBody>
          <a:bodyPr/>
          <a:lstStyle/>
          <a:p>
            <a:pPr eaLnBrk="1" hangingPunct="1"/>
            <a:r>
              <a:rPr lang="fi-FI" sz="3600" dirty="0" err="1">
                <a:latin typeface="Calibri" charset="0"/>
                <a:ea typeface="Calibri" charset="0"/>
                <a:cs typeface="Calibri" charset="0"/>
              </a:rPr>
              <a:t>Probability sampling techniques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6485022"/>
            <a:ext cx="4672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latin typeface="Calibri" charset="0"/>
                <a:ea typeface="Calibri" charset="0"/>
                <a:cs typeface="Calibri" charset="0"/>
              </a:rPr>
              <a:t>(Saunders, Lewis, &amp; Thornhill, 2009, p. 228-230)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 startAt="3"/>
            </a:pPr>
            <a:r>
              <a:rPr lang="en-US"/>
              <a:t>Stratified random sampling</a:t>
            </a:r>
          </a:p>
          <a:p>
            <a:pPr marL="857250" lvl="1" indent="-457200"/>
            <a:r>
              <a:rPr lang="en-US"/>
              <a:t>The sampling frame is divided into a number of subsets (strata), for example, TAU Faculties or public and private-sector companies and then random or systematic sampling is applied to each subset.</a:t>
            </a:r>
          </a:p>
          <a:p>
            <a:pPr marL="1257300" lvl="2" indent="-457200"/>
            <a:r>
              <a:rPr lang="en-US"/>
              <a:t>Choose the stratification variable or variables (e.g., TAU faculties)</a:t>
            </a:r>
          </a:p>
          <a:p>
            <a:pPr marL="1257300" lvl="2" indent="-457200"/>
            <a:r>
              <a:rPr lang="en-US"/>
              <a:t>Divide the sampling frame into the discrete strata (e.g., job titles within each faculty)</a:t>
            </a:r>
          </a:p>
          <a:p>
            <a:pPr marL="1257300" lvl="2" indent="-457200"/>
            <a:r>
              <a:rPr lang="en-US"/>
              <a:t>Number each of the cases within each job title within each faculty with a unique number (1, 2, </a:t>
            </a:r>
            <a:r>
              <a:rPr lang="mr-IN"/>
              <a:t>…</a:t>
            </a:r>
            <a:r>
              <a:rPr lang="fi-FI"/>
              <a:t>)</a:t>
            </a:r>
            <a:endParaRPr lang="en-US"/>
          </a:p>
          <a:p>
            <a:pPr marL="1257300" lvl="2" indent="-457200"/>
            <a:r>
              <a:rPr lang="en-US"/>
              <a:t>Select your sample using either simple random or systematic sampling</a:t>
            </a:r>
          </a:p>
        </p:txBody>
      </p:sp>
    </p:spTree>
    <p:extLst>
      <p:ext uri="{BB962C8B-B14F-4D97-AF65-F5344CB8AC3E}">
        <p14:creationId xmlns:p14="http://schemas.microsoft.com/office/powerpoint/2010/main" val="32264568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605126"/>
            <a:ext cx="7164288" cy="503783"/>
          </a:xfrm>
        </p:spPr>
        <p:txBody>
          <a:bodyPr/>
          <a:lstStyle/>
          <a:p>
            <a:pPr eaLnBrk="1" hangingPunct="1"/>
            <a:r>
              <a:rPr lang="fi-FI" sz="3600" dirty="0" err="1">
                <a:latin typeface="Calibri" charset="0"/>
                <a:ea typeface="Calibri" charset="0"/>
                <a:cs typeface="Calibri" charset="0"/>
              </a:rPr>
              <a:t>Sampling techniques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70174" y="6550223"/>
            <a:ext cx="367382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>
                <a:latin typeface="Calibri" charset="0"/>
                <a:ea typeface="Calibri" charset="0"/>
                <a:cs typeface="Calibri" charset="0"/>
              </a:rPr>
              <a:t>(Saunders, Lewis, &amp; Thornhill, 2009, p. 230-231)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 startAt="4"/>
            </a:pPr>
            <a:r>
              <a:rPr lang="en-US"/>
              <a:t>Cluster sampling</a:t>
            </a:r>
          </a:p>
          <a:p>
            <a:pPr marL="857250" lvl="1" indent="-457200"/>
            <a:r>
              <a:rPr lang="en-US"/>
              <a:t>The sampling frame consists of clusters (e.g., geographical areas like municipalities) that contain interesting research units (e.g., metal industry companies).</a:t>
            </a:r>
          </a:p>
        </p:txBody>
      </p:sp>
    </p:spTree>
    <p:extLst>
      <p:ext uri="{BB962C8B-B14F-4D97-AF65-F5344CB8AC3E}">
        <p14:creationId xmlns:p14="http://schemas.microsoft.com/office/powerpoint/2010/main" val="3938398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8CC71E09-1268-FC47-A235-4B27FCC8CEFF}"/>
              </a:ext>
            </a:extLst>
          </p:cNvPr>
          <p:cNvSpPr/>
          <p:nvPr/>
        </p:nvSpPr>
        <p:spPr>
          <a:xfrm>
            <a:off x="5508104" y="1916832"/>
            <a:ext cx="3491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80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Wickrama, K., Kyoung Lee, T., Walker O’Neal, C., &amp; Lorenz, F. (2016). </a:t>
            </a:r>
            <a:r>
              <a:rPr lang="fi-FI" sz="1800" b="1" i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Higher Order Growth Curves and Mixture Modeling with Mplus</a:t>
            </a:r>
            <a:r>
              <a:rPr lang="fi-FI" sz="1800" b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. </a:t>
            </a:r>
            <a:r>
              <a:rPr lang="fi-FI" sz="180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New York: Routledge.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A8568046-F76D-9D4F-8FB6-2D367AE95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469784"/>
            <a:ext cx="3312368" cy="50477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47786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1" y="1124744"/>
            <a:ext cx="6732240" cy="5431458"/>
          </a:xfrm>
          <a:prstGeom prst="rect">
            <a:avLst/>
          </a:prstGeom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605126"/>
            <a:ext cx="7164288" cy="503783"/>
          </a:xfrm>
        </p:spPr>
        <p:txBody>
          <a:bodyPr/>
          <a:lstStyle/>
          <a:p>
            <a:pPr eaLnBrk="1" hangingPunct="1"/>
            <a:r>
              <a:rPr lang="fi-FI" sz="3600" dirty="0" err="1">
                <a:latin typeface="Calibri" charset="0"/>
                <a:ea typeface="Calibri" charset="0"/>
                <a:cs typeface="Calibri" charset="0"/>
              </a:rPr>
              <a:t>Sampling techniques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70174" y="6550223"/>
            <a:ext cx="367382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>
                <a:latin typeface="Calibri" charset="0"/>
                <a:ea typeface="Calibri" charset="0"/>
                <a:cs typeface="Calibri" charset="0"/>
              </a:rPr>
              <a:t>(Saunders, Lewis, &amp; Thornhill, 2009, p. 230-231)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 startAt="5"/>
            </a:pPr>
            <a:r>
              <a:rPr lang="en-US"/>
              <a:t>Multi-stage sampling</a:t>
            </a:r>
          </a:p>
        </p:txBody>
      </p:sp>
    </p:spTree>
    <p:extLst>
      <p:ext uri="{BB962C8B-B14F-4D97-AF65-F5344CB8AC3E}">
        <p14:creationId xmlns:p14="http://schemas.microsoft.com/office/powerpoint/2010/main" val="17584076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5618669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01214" y="6602868"/>
            <a:ext cx="28920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latin typeface="Calibri" charset="0"/>
                <a:ea typeface="Calibri" charset="0"/>
                <a:cs typeface="Calibri" charset="0"/>
              </a:rPr>
              <a:t>(Saunders, Lewis, &amp; Thornhill, 2009, p. 223)</a:t>
            </a:r>
          </a:p>
        </p:txBody>
      </p:sp>
    </p:spTree>
    <p:extLst>
      <p:ext uri="{BB962C8B-B14F-4D97-AF65-F5344CB8AC3E}">
        <p14:creationId xmlns:p14="http://schemas.microsoft.com/office/powerpoint/2010/main" val="7675602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764704"/>
            <a:ext cx="7164288" cy="503783"/>
          </a:xfrm>
        </p:spPr>
        <p:txBody>
          <a:bodyPr/>
          <a:lstStyle/>
          <a:p>
            <a:pPr eaLnBrk="1" hangingPunct="1"/>
            <a:r>
              <a:rPr lang="fi-FI" sz="3600" dirty="0" err="1">
                <a:latin typeface="Calibri" charset="0"/>
                <a:ea typeface="Calibri" charset="0"/>
                <a:cs typeface="Calibri" charset="0"/>
              </a:rPr>
              <a:t>Representative sample for the population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6485022"/>
            <a:ext cx="4672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latin typeface="Calibri" charset="0"/>
                <a:ea typeface="Calibri" charset="0"/>
                <a:cs typeface="Calibri" charset="0"/>
              </a:rPr>
              <a:t>(Saunders, Lewis, &amp; Thornhill, 2009, p. 232-233)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713" y="1916832"/>
            <a:ext cx="8229600" cy="4336331"/>
          </a:xfrm>
        </p:spPr>
        <p:txBody>
          <a:bodyPr/>
          <a:lstStyle/>
          <a:p>
            <a:r>
              <a:rPr lang="fi-FI"/>
              <a:t>You may compare your sample characteristics to population known characteristics (e.g., age, gender or job title distribution, number of public and private companies, average salary level, etc.).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033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100"/>
            <a:ext cx="9144000" cy="4484850"/>
          </a:xfrm>
          <a:prstGeom prst="rect">
            <a:avLst/>
          </a:prstGeom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605126"/>
            <a:ext cx="7164288" cy="503783"/>
          </a:xfrm>
        </p:spPr>
        <p:txBody>
          <a:bodyPr/>
          <a:lstStyle/>
          <a:p>
            <a:pPr eaLnBrk="1" hangingPunct="1"/>
            <a:r>
              <a:rPr lang="fi-FI" sz="3600" dirty="0" err="1">
                <a:latin typeface="Calibri" charset="0"/>
                <a:ea typeface="Calibri" charset="0"/>
                <a:cs typeface="Calibri" charset="0"/>
              </a:rPr>
              <a:t>Sampling techniques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6485022"/>
            <a:ext cx="4251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latin typeface="Calibri" charset="0"/>
                <a:ea typeface="Calibri" charset="0"/>
                <a:cs typeface="Calibri" charset="0"/>
              </a:rPr>
              <a:t>(Saunders, Lewis, &amp; Thornhill, 2009, p. 213)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7141AC7-FB01-6E41-884D-7765EBE06A41}"/>
              </a:ext>
            </a:extLst>
          </p:cNvPr>
          <p:cNvSpPr/>
          <p:nvPr/>
        </p:nvSpPr>
        <p:spPr>
          <a:xfrm>
            <a:off x="5076056" y="1988840"/>
            <a:ext cx="3960440" cy="3677110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33225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605126"/>
            <a:ext cx="7164288" cy="503783"/>
          </a:xfrm>
        </p:spPr>
        <p:txBody>
          <a:bodyPr/>
          <a:lstStyle/>
          <a:p>
            <a:pPr eaLnBrk="1" hangingPunct="1"/>
            <a:r>
              <a:rPr lang="fi-FI" sz="3600" dirty="0" err="1">
                <a:latin typeface="Calibri" charset="0"/>
                <a:ea typeface="Calibri" charset="0"/>
                <a:cs typeface="Calibri" charset="0"/>
              </a:rPr>
              <a:t>Non-probability sampling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6485022"/>
            <a:ext cx="4672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latin typeface="Calibri" charset="0"/>
                <a:ea typeface="Calibri" charset="0"/>
                <a:cs typeface="Calibri" charset="0"/>
              </a:rPr>
              <a:t>(Saunders, Lewis, &amp; Thornhill, 2009, p. 233-235)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US"/>
              <a:t>Decide on a suitable </a:t>
            </a:r>
            <a:r>
              <a:rPr lang="en-US" b="1"/>
              <a:t>sample size</a:t>
            </a:r>
            <a:r>
              <a:rPr lang="en-US"/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/>
              <a:t>Select the most appropriate </a:t>
            </a:r>
            <a:r>
              <a:rPr lang="en-US" b="1"/>
              <a:t>sampling technique </a:t>
            </a:r>
            <a:r>
              <a:rPr lang="en-US"/>
              <a:t>and select the sample.</a:t>
            </a:r>
          </a:p>
        </p:txBody>
      </p:sp>
    </p:spTree>
    <p:extLst>
      <p:ext uri="{BB962C8B-B14F-4D97-AF65-F5344CB8AC3E}">
        <p14:creationId xmlns:p14="http://schemas.microsoft.com/office/powerpoint/2010/main" val="8205772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1274" y="980728"/>
            <a:ext cx="7164288" cy="503783"/>
          </a:xfrm>
        </p:spPr>
        <p:txBody>
          <a:bodyPr/>
          <a:lstStyle/>
          <a:p>
            <a:pPr eaLnBrk="1" hangingPunct="1"/>
            <a:r>
              <a:rPr lang="fi-FI" sz="3600" dirty="0" err="1">
                <a:latin typeface="Calibri" charset="0"/>
                <a:ea typeface="Calibri" charset="0"/>
                <a:cs typeface="Calibri" charset="0"/>
              </a:rPr>
              <a:t>Non-probability sampling techniques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6485022"/>
            <a:ext cx="4672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latin typeface="Calibri" charset="0"/>
                <a:ea typeface="Calibri" charset="0"/>
                <a:cs typeface="Calibri" charset="0"/>
              </a:rPr>
              <a:t>(Saunders, Lewis, &amp; Thornhill, 2009, p. 235-242)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713" y="2060848"/>
            <a:ext cx="8229600" cy="4192315"/>
          </a:xfrm>
        </p:spPr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US"/>
              <a:t>Quota sampling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/>
              <a:t>Purposive (judgemental) sampling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/>
              <a:t>Snowball sampling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/>
              <a:t>Self-selection sampling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/>
              <a:t>Convenience (haphazard) sampling</a:t>
            </a:r>
          </a:p>
          <a:p>
            <a:pPr marL="457200" lvl="0" indent="-457200">
              <a:buFont typeface="+mj-lt"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206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63232"/>
            <a:ext cx="7164288" cy="503783"/>
          </a:xfrm>
        </p:spPr>
        <p:txBody>
          <a:bodyPr/>
          <a:lstStyle/>
          <a:p>
            <a:pPr eaLnBrk="1" hangingPunct="1"/>
            <a:r>
              <a:rPr lang="fi-FI" sz="3600" dirty="0" err="1">
                <a:latin typeface="Calibri" charset="0"/>
                <a:ea typeface="Calibri" charset="0"/>
                <a:cs typeface="Calibri" charset="0"/>
              </a:rPr>
              <a:t>Non-probability sampling techniques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94003" y="6092221"/>
            <a:ext cx="27819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latin typeface="Calibri" charset="0"/>
                <a:ea typeface="Calibri" charset="0"/>
                <a:cs typeface="Calibri" charset="0"/>
              </a:rPr>
              <a:t>(Vipunen statistical service, </a:t>
            </a:r>
            <a:r>
              <a:rPr lang="en-US" sz="1400">
                <a:latin typeface="Calibri" charset="0"/>
                <a:ea typeface="Calibri" charset="0"/>
                <a:cs typeface="Calibri" charset="0"/>
                <a:hlinkClick r:id="rId3"/>
              </a:rPr>
              <a:t>https://vipunen.fi</a:t>
            </a:r>
            <a:r>
              <a:rPr lang="en-US" sz="1400">
                <a:latin typeface="Calibri" charset="0"/>
                <a:ea typeface="Calibri" charset="0"/>
                <a:cs typeface="Calibri" charset="0"/>
              </a:rPr>
              <a:t>; Saunders, Lewis, &amp; Thornhill, 2009, p. 235-242)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713" y="1340768"/>
            <a:ext cx="8430225" cy="4912395"/>
          </a:xfrm>
        </p:spPr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US"/>
              <a:t>Quota sampling</a:t>
            </a:r>
          </a:p>
          <a:p>
            <a:pPr marL="857250" lvl="1" indent="-457200"/>
            <a:r>
              <a:rPr lang="en-US"/>
              <a:t>Non-random method, usually applied in quantitative interview surveys. </a:t>
            </a:r>
          </a:p>
          <a:p>
            <a:pPr marL="857250" lvl="1" indent="-457200"/>
            <a:r>
              <a:rPr lang="en-US"/>
              <a:t>Quotas are based on relative proportions of the population.</a:t>
            </a:r>
          </a:p>
          <a:p>
            <a:pPr marL="1257300" lvl="2" indent="-457200"/>
            <a:r>
              <a:rPr lang="en-US"/>
              <a:t>For example, from a population of 36573 doctors we are going to have a </a:t>
            </a:r>
            <a:br>
              <a:rPr lang="en-US"/>
            </a:br>
            <a:r>
              <a:rPr lang="en-US"/>
              <a:t>2 % quota sample of 731.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70E5A5-F0B4-FD44-96A7-BD7869C66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7" y="3384713"/>
            <a:ext cx="4329687" cy="34637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25BD19-9410-9048-BCD2-D017154D52B8}"/>
              </a:ext>
            </a:extLst>
          </p:cNvPr>
          <p:cNvSpPr/>
          <p:nvPr/>
        </p:nvSpPr>
        <p:spPr>
          <a:xfrm>
            <a:off x="4265712" y="389738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1800">
                <a:latin typeface="Calibri" panose="020F0502020204030204" pitchFamily="34" charset="0"/>
                <a:cs typeface="Calibri" panose="020F0502020204030204" pitchFamily="34" charset="0"/>
              </a:rPr>
              <a:t>Uusimaa, Finland: 17573 doctors * 0,02 (quota) = 352 survey participants, </a:t>
            </a:r>
            <a:br>
              <a:rPr lang="fi-FI" sz="18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1800">
                <a:latin typeface="Calibri" panose="020F0502020204030204" pitchFamily="34" charset="0"/>
                <a:cs typeface="Calibri" panose="020F0502020204030204" pitchFamily="34" charset="0"/>
              </a:rPr>
              <a:t>Varsinais-Suomi, Finland: 4042 doctors * 0,02 = 81 survey participants, etc.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A5959A-C264-C046-91BB-530DFA3AAD19}"/>
              </a:ext>
            </a:extLst>
          </p:cNvPr>
          <p:cNvCxnSpPr/>
          <p:nvPr/>
        </p:nvCxnSpPr>
        <p:spPr>
          <a:xfrm>
            <a:off x="2699792" y="4135732"/>
            <a:ext cx="3600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06FBB5-ABDC-AD44-A22F-7323407D7C4E}"/>
              </a:ext>
            </a:extLst>
          </p:cNvPr>
          <p:cNvCxnSpPr/>
          <p:nvPr/>
        </p:nvCxnSpPr>
        <p:spPr>
          <a:xfrm>
            <a:off x="2699792" y="4279748"/>
            <a:ext cx="3600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3761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20178" y="764704"/>
            <a:ext cx="7164288" cy="503783"/>
          </a:xfrm>
        </p:spPr>
        <p:txBody>
          <a:bodyPr/>
          <a:lstStyle/>
          <a:p>
            <a:pPr eaLnBrk="1" hangingPunct="1"/>
            <a:r>
              <a:rPr lang="fi-FI" sz="3600" dirty="0" err="1">
                <a:latin typeface="Calibri" charset="0"/>
                <a:ea typeface="Calibri" charset="0"/>
                <a:cs typeface="Calibri" charset="0"/>
              </a:rPr>
              <a:t>Non-probability sampling techniques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6485022"/>
            <a:ext cx="4673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latin typeface="Calibri" charset="0"/>
                <a:ea typeface="Calibri" charset="0"/>
                <a:cs typeface="Calibri" charset="0"/>
              </a:rPr>
              <a:t>(Saunders, Lewis, &amp; Thornhill, 2009, p. 235-242)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713" y="1700808"/>
            <a:ext cx="8229600" cy="4552355"/>
          </a:xfrm>
        </p:spPr>
        <p:txBody>
          <a:bodyPr/>
          <a:lstStyle/>
          <a:p>
            <a:pPr marL="457200" lvl="0" indent="-457200">
              <a:buFont typeface="+mj-lt"/>
              <a:buAutoNum type="arabicPeriod" startAt="2"/>
            </a:pPr>
            <a:r>
              <a:rPr lang="en-US"/>
              <a:t>Purposive (judgemental) sampling</a:t>
            </a:r>
          </a:p>
          <a:p>
            <a:pPr lvl="1"/>
            <a:r>
              <a:rPr lang="en-US"/>
              <a:t>Used in qualitative studies (small samples) to select cases that will best enable to answer the research questions. </a:t>
            </a:r>
          </a:p>
          <a:p>
            <a:pPr lvl="2"/>
            <a:r>
              <a:rPr lang="fi-FI" b="1"/>
              <a:t>Extreme case (deviant) sampling </a:t>
            </a:r>
            <a:r>
              <a:rPr lang="fi-FI"/>
              <a:t>focuses on unusual or special cases</a:t>
            </a:r>
          </a:p>
          <a:p>
            <a:pPr lvl="3"/>
            <a:r>
              <a:rPr lang="fi-FI" sz="1600"/>
              <a:t>Findings from extreme cases may be relevant in understanding or explaining more typical cases</a:t>
            </a:r>
          </a:p>
          <a:p>
            <a:pPr lvl="2"/>
            <a:r>
              <a:rPr lang="fi-FI" b="1"/>
              <a:t>Heterogeneous (maximum variation) sampling </a:t>
            </a:r>
            <a:r>
              <a:rPr lang="fi-FI"/>
              <a:t>focuses on key themes by identifying diverse characteristics</a:t>
            </a:r>
          </a:p>
          <a:p>
            <a:pPr lvl="3"/>
            <a:r>
              <a:rPr lang="fi-FI" sz="1600"/>
              <a:t>A small sample containing completely different cases</a:t>
            </a:r>
          </a:p>
          <a:p>
            <a:pPr lvl="2"/>
            <a:r>
              <a:rPr lang="en-US" b="1"/>
              <a:t>Critical case sampling </a:t>
            </a:r>
            <a:r>
              <a:rPr lang="en-US"/>
              <a:t>selects critical cases that that are important</a:t>
            </a:r>
          </a:p>
          <a:p>
            <a:pPr lvl="3"/>
            <a:r>
              <a:rPr lang="en-US" sz="1600"/>
              <a:t>If it happens there, will it happen everywhere?</a:t>
            </a:r>
          </a:p>
          <a:p>
            <a:pPr lvl="2"/>
            <a:r>
              <a:rPr lang="en-US" b="1"/>
              <a:t>Typical case sampling </a:t>
            </a:r>
            <a:r>
              <a:rPr lang="en-US"/>
              <a:t>provides an illustrative profile using representative cases</a:t>
            </a:r>
          </a:p>
          <a:p>
            <a:pPr marL="457200" lvl="0" indent="-457200">
              <a:buFont typeface="+mj-lt"/>
              <a:buAutoNum type="arabicPeriod" startAt="2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810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82928" y="836712"/>
            <a:ext cx="7164288" cy="503783"/>
          </a:xfrm>
        </p:spPr>
        <p:txBody>
          <a:bodyPr/>
          <a:lstStyle/>
          <a:p>
            <a:pPr eaLnBrk="1" hangingPunct="1"/>
            <a:r>
              <a:rPr lang="fi-FI" sz="3600" dirty="0" err="1">
                <a:latin typeface="Calibri" charset="0"/>
                <a:ea typeface="Calibri" charset="0"/>
                <a:cs typeface="Calibri" charset="0"/>
              </a:rPr>
              <a:t>Non-probability sampling techniques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6485022"/>
            <a:ext cx="4673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latin typeface="Calibri" charset="0"/>
                <a:ea typeface="Calibri" charset="0"/>
                <a:cs typeface="Calibri" charset="0"/>
              </a:rPr>
              <a:t>(Saunders, Lewis, &amp; Thornhill, 2009, p. 235-242)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713" y="1772816"/>
            <a:ext cx="8229600" cy="4480347"/>
          </a:xfrm>
        </p:spPr>
        <p:txBody>
          <a:bodyPr/>
          <a:lstStyle/>
          <a:p>
            <a:pPr marL="457200" lvl="0" indent="-457200">
              <a:buFont typeface="+mj-lt"/>
              <a:buAutoNum type="arabicPeriod" startAt="3"/>
            </a:pPr>
            <a:r>
              <a:rPr lang="en-US"/>
              <a:t>Snowball sampling</a:t>
            </a:r>
          </a:p>
          <a:p>
            <a:pPr marL="857250" lvl="1" indent="-457200"/>
            <a:r>
              <a:rPr lang="en-US"/>
              <a:t>Used in qualitative studies when it is difficult to identify participants for the study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/>
              <a:t>Make contact with one or two cases in the population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/>
              <a:t>Ask these cases to identify further cases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/>
              <a:t>Ask these new cases to identify further new cases (and so on)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/>
              <a:t>Stop when either no new cases are given or the sample is as large as is manageable</a:t>
            </a:r>
          </a:p>
          <a:p>
            <a:pPr marL="457200" lvl="0" indent="-457200">
              <a:buFont typeface="+mj-lt"/>
              <a:buAutoNum type="arabicPeriod" startAt="3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204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908720"/>
            <a:ext cx="7164288" cy="503783"/>
          </a:xfrm>
        </p:spPr>
        <p:txBody>
          <a:bodyPr/>
          <a:lstStyle/>
          <a:p>
            <a:pPr eaLnBrk="1" hangingPunct="1"/>
            <a:r>
              <a:rPr lang="fi-FI" sz="3600" dirty="0" err="1">
                <a:latin typeface="Calibri" charset="0"/>
                <a:ea typeface="Calibri" charset="0"/>
                <a:cs typeface="Calibri" charset="0"/>
              </a:rPr>
              <a:t>Non-probability sampling techniques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6485022"/>
            <a:ext cx="4673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latin typeface="Calibri" charset="0"/>
                <a:ea typeface="Calibri" charset="0"/>
                <a:cs typeface="Calibri" charset="0"/>
              </a:rPr>
              <a:t>(Saunders, Lewis, &amp; Thornhill, 2009, p. 235-242)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713" y="1988840"/>
            <a:ext cx="8229600" cy="4264323"/>
          </a:xfrm>
        </p:spPr>
        <p:txBody>
          <a:bodyPr/>
          <a:lstStyle/>
          <a:p>
            <a:pPr marL="457200" lvl="0" indent="-457200">
              <a:buFont typeface="+mj-lt"/>
              <a:buAutoNum type="arabicPeriod" startAt="4"/>
            </a:pPr>
            <a:r>
              <a:rPr lang="en-US"/>
              <a:t>Self-selection sampling</a:t>
            </a:r>
          </a:p>
          <a:p>
            <a:pPr marL="857250" lvl="1" indent="-457200"/>
            <a:r>
              <a:rPr lang="en-US"/>
              <a:t>Individuals are allowed to volunteer to take part in the study.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/>
              <a:t>Publicise (internet, magazines, etc.) your need for cases, either by advertising through appropriate media or by asking them to take part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/>
              <a:t>Collect data from those who respond</a:t>
            </a:r>
          </a:p>
          <a:p>
            <a:pPr marL="457200" lvl="0" indent="-457200">
              <a:buFont typeface="+mj-lt"/>
              <a:buAutoNum type="arabicPeriod" startAt="4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15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26741" y="2235586"/>
            <a:ext cx="34693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Saunders, M., Lewis, P., &amp; Thornhill, A. (2009). </a:t>
            </a:r>
            <a:r>
              <a:rPr lang="en-US" sz="1800" b="1" i="1">
                <a:latin typeface="Calibri" panose="020F0502020204030204" pitchFamily="34" charset="0"/>
                <a:cs typeface="Calibri" panose="020F0502020204030204" pitchFamily="34" charset="0"/>
              </a:rPr>
              <a:t>Research methods for business students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. Fifth edition. Essex: Pearson Education Limited.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461" y="1032348"/>
            <a:ext cx="3371689" cy="4585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08811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980728"/>
            <a:ext cx="7164288" cy="503783"/>
          </a:xfrm>
        </p:spPr>
        <p:txBody>
          <a:bodyPr/>
          <a:lstStyle/>
          <a:p>
            <a:pPr eaLnBrk="1" hangingPunct="1"/>
            <a:r>
              <a:rPr lang="fi-FI" sz="3600" dirty="0" err="1">
                <a:latin typeface="Calibri" charset="0"/>
                <a:ea typeface="Calibri" charset="0"/>
                <a:cs typeface="Calibri" charset="0"/>
              </a:rPr>
              <a:t>Non-probability sampling techniques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6485022"/>
            <a:ext cx="4673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latin typeface="Calibri" charset="0"/>
                <a:ea typeface="Calibri" charset="0"/>
                <a:cs typeface="Calibri" charset="0"/>
              </a:rPr>
              <a:t>(Saunders, Lewis, &amp; Thornhill, 2009, p. 235-242)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713" y="2060848"/>
            <a:ext cx="8229600" cy="4192315"/>
          </a:xfrm>
        </p:spPr>
        <p:txBody>
          <a:bodyPr/>
          <a:lstStyle/>
          <a:p>
            <a:pPr marL="457200" lvl="0" indent="-457200">
              <a:buFont typeface="+mj-lt"/>
              <a:buAutoNum type="arabicPeriod" startAt="5"/>
            </a:pPr>
            <a:r>
              <a:rPr lang="en-US"/>
              <a:t>Convenience (haphazard) sampling</a:t>
            </a:r>
          </a:p>
          <a:p>
            <a:pPr marL="857250" lvl="1" indent="-457200"/>
            <a:r>
              <a:rPr lang="en-US"/>
              <a:t>Participants or cases are selected on the basis of accessibility (peer students in a class of statistical methods, business leaders how take part in a professional development course, geographically close schools or companies, etc.)</a:t>
            </a:r>
          </a:p>
          <a:p>
            <a:pPr marL="857250" lvl="1" indent="-457200"/>
            <a:r>
              <a:rPr lang="en-US"/>
              <a:t>Prone to produce a biased sample if the population is heterogeneous.</a:t>
            </a:r>
          </a:p>
          <a:p>
            <a:pPr marL="457200" lvl="0" indent="-457200">
              <a:buFont typeface="+mj-lt"/>
              <a:buAutoNum type="arabicPeriod" startAt="5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590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187307-3675-8A42-9935-B35EDDF00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88366"/>
            <a:ext cx="5040003" cy="64704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17541" y="6297195"/>
            <a:ext cx="23688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latin typeface="Calibri" charset="0"/>
                <a:ea typeface="Calibri" charset="0"/>
                <a:cs typeface="Calibri" charset="0"/>
              </a:rPr>
              <a:t>(Saunders, Lewis, &amp; Thornhill, 2009, p. 235-242)</a:t>
            </a:r>
          </a:p>
        </p:txBody>
      </p:sp>
    </p:spTree>
    <p:extLst>
      <p:ext uri="{BB962C8B-B14F-4D97-AF65-F5344CB8AC3E}">
        <p14:creationId xmlns:p14="http://schemas.microsoft.com/office/powerpoint/2010/main" val="7551020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yöristetty suorakulmio 4">
            <a:extLst>
              <a:ext uri="{FF2B5EF4-FFF2-40B4-BE49-F238E27FC236}">
                <a16:creationId xmlns:a16="http://schemas.microsoft.com/office/drawing/2014/main" id="{7333F75E-5AD4-9D47-AD0E-45331676E194}"/>
              </a:ext>
            </a:extLst>
          </p:cNvPr>
          <p:cNvSpPr/>
          <p:nvPr/>
        </p:nvSpPr>
        <p:spPr>
          <a:xfrm>
            <a:off x="971600" y="3735886"/>
            <a:ext cx="7992888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DFA00B7-48D8-FA42-A92A-EACBAC358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Content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3857A5EA-B4A4-E64F-9A1C-F77D6AAA8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13" y="1340768"/>
            <a:ext cx="8229600" cy="4912395"/>
          </a:xfrm>
        </p:spPr>
        <p:txBody>
          <a:bodyPr/>
          <a:lstStyle/>
          <a:p>
            <a:r>
              <a:rPr lang="fi-FI"/>
              <a:t>Introduction</a:t>
            </a:r>
          </a:p>
          <a:p>
            <a:r>
              <a:rPr lang="fi-FI"/>
              <a:t>Design</a:t>
            </a:r>
          </a:p>
          <a:p>
            <a:pPr lvl="1"/>
            <a:r>
              <a:rPr lang="fi-FI"/>
              <a:t>Types of design</a:t>
            </a:r>
          </a:p>
          <a:p>
            <a:pPr lvl="1"/>
            <a:r>
              <a:rPr lang="fi-FI"/>
              <a:t>Mono/multi/mixed-method research</a:t>
            </a:r>
          </a:p>
          <a:p>
            <a:pPr lvl="1"/>
            <a:r>
              <a:rPr lang="fi-FI"/>
              <a:t>Time and design</a:t>
            </a:r>
          </a:p>
          <a:p>
            <a:pPr lvl="1"/>
            <a:r>
              <a:rPr lang="fi-FI"/>
              <a:t>Data collection</a:t>
            </a:r>
          </a:p>
          <a:p>
            <a:r>
              <a:rPr lang="fi-FI"/>
              <a:t>Survey design</a:t>
            </a:r>
          </a:p>
          <a:p>
            <a:r>
              <a:rPr lang="fi-FI"/>
              <a:t>Statistical data analysis</a:t>
            </a:r>
          </a:p>
        </p:txBody>
      </p:sp>
    </p:spTree>
    <p:extLst>
      <p:ext uri="{BB962C8B-B14F-4D97-AF65-F5344CB8AC3E}">
        <p14:creationId xmlns:p14="http://schemas.microsoft.com/office/powerpoint/2010/main" val="31727149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D0DA7-CBD9-6A4D-241C-251FFD16D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Survey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47741-D484-8525-B723-9A51CC8C7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I"/>
              <a:t>Should I create my own scale or use an existing one?</a:t>
            </a:r>
          </a:p>
          <a:p>
            <a:pPr lvl="1"/>
            <a:r>
              <a:rPr lang="en-FI"/>
              <a:t>Usually a survey contains several scales, e.g., to compare “workplace learning opportunities” (scale 1) and “work-related stress (scale 2).</a:t>
            </a:r>
          </a:p>
          <a:p>
            <a:pPr lvl="1"/>
            <a:r>
              <a:rPr lang="en-FI"/>
              <a:t>First question to consider: </a:t>
            </a:r>
            <a:r>
              <a:rPr lang="en-FI" i="1">
                <a:solidFill>
                  <a:srgbClr val="7030A0"/>
                </a:solidFill>
              </a:rPr>
              <a:t>Do we need another scale on a topic of “xxx”?</a:t>
            </a:r>
            <a:r>
              <a:rPr lang="en-FI"/>
              <a:t> </a:t>
            </a:r>
          </a:p>
          <a:p>
            <a:pPr lvl="2"/>
            <a:r>
              <a:rPr lang="en-FI"/>
              <a:t>International journals/books contain several existing (and validated) scales for many purposes. </a:t>
            </a:r>
          </a:p>
          <a:p>
            <a:pPr lvl="2"/>
            <a:r>
              <a:rPr lang="en-FI"/>
              <a:t>If you decide to make a scale of your own, you need to justify its need carefully (reviewers will most probably ask for this).</a:t>
            </a:r>
          </a:p>
          <a:p>
            <a:pPr lvl="1"/>
            <a:r>
              <a:rPr lang="en-FI"/>
              <a:t>Second question: </a:t>
            </a:r>
            <a:r>
              <a:rPr lang="en-FI" i="1">
                <a:solidFill>
                  <a:srgbClr val="7030A0"/>
                </a:solidFill>
              </a:rPr>
              <a:t>Am I ready to go through a tedious scale development process? </a:t>
            </a:r>
          </a:p>
          <a:p>
            <a:pPr lvl="2"/>
            <a:r>
              <a:rPr lang="en-FI"/>
              <a:t>Creating a “real” scale is a hard process, takes some time (often year/years) and usually requires group work.</a:t>
            </a:r>
          </a:p>
          <a:p>
            <a:pPr lvl="2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685871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D0DA7-CBD9-6A4D-241C-251FFD16D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Survey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47741-D484-8525-B723-9A51CC8C7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12" y="1340768"/>
            <a:ext cx="8487791" cy="4912395"/>
          </a:xfrm>
        </p:spPr>
        <p:txBody>
          <a:bodyPr/>
          <a:lstStyle/>
          <a:p>
            <a:r>
              <a:rPr lang="en-FI" i="1">
                <a:solidFill>
                  <a:srgbClr val="7030A0"/>
                </a:solidFill>
              </a:rPr>
              <a:t>But what if I just make quickly a scale for my masters/PhD study? I browsed the Internet databases and some journals but could not find one that would measure what I need ...</a:t>
            </a:r>
          </a:p>
          <a:p>
            <a:pPr lvl="1"/>
            <a:r>
              <a:rPr lang="en-FI"/>
              <a:t>There is a big difference if your goal is to publish a master’s thesis (monograph) or a Doctoral thesis (that usually consists of articles in peer-reviewed journals).</a:t>
            </a:r>
          </a:p>
          <a:p>
            <a:pPr lvl="1"/>
            <a:r>
              <a:rPr lang="en-FI"/>
              <a:t>Master’s thesis: If the goal is to learn how to make scales, then why not?</a:t>
            </a:r>
          </a:p>
          <a:p>
            <a:pPr lvl="1"/>
            <a:r>
              <a:rPr lang="en-FI"/>
              <a:t>Doctoral thesis: Use of previously published and properly validated scales makes the whole process usually safer (and publishing the results smoother):</a:t>
            </a:r>
          </a:p>
          <a:p>
            <a:pPr lvl="3"/>
            <a:r>
              <a:rPr lang="en-FI" sz="1600"/>
              <a:t>The scale </a:t>
            </a:r>
            <a:r>
              <a:rPr lang="en-FI" sz="1600" i="1"/>
              <a:t>should</a:t>
            </a:r>
            <a:r>
              <a:rPr lang="en-FI" sz="1600"/>
              <a:t> work properly also with your own data (as it is tested and the results are reported elsewhere)</a:t>
            </a:r>
          </a:p>
          <a:p>
            <a:pPr lvl="3"/>
            <a:r>
              <a:rPr lang="en-FI" sz="1600"/>
              <a:t>You will save some “words” in your manuscripts as you do not have to describe the scale development process (it is enough to cite the original publication/s)</a:t>
            </a:r>
          </a:p>
          <a:p>
            <a:pPr lvl="3"/>
            <a:r>
              <a:rPr lang="en-FI" sz="1600"/>
              <a:t>You can cite the findings of earlier studies that have used the same scale (plus have indicator values for comparison, e.g., Cronbach alpha)</a:t>
            </a:r>
          </a:p>
          <a:p>
            <a:pPr lvl="3"/>
            <a:r>
              <a:rPr lang="en-FI" sz="1600"/>
              <a:t>Reviewers of your manuscript may know (or have even used) the scale</a:t>
            </a:r>
          </a:p>
          <a:p>
            <a:pPr lvl="1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273637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D0DA7-CBD9-6A4D-241C-251FFD16D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Survey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47741-D484-8525-B723-9A51CC8C7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12" y="1340768"/>
            <a:ext cx="8523288" cy="4912395"/>
          </a:xfrm>
        </p:spPr>
        <p:txBody>
          <a:bodyPr/>
          <a:lstStyle/>
          <a:p>
            <a:r>
              <a:rPr lang="en-FI" i="1">
                <a:solidFill>
                  <a:srgbClr val="7030A0"/>
                </a:solidFill>
              </a:rPr>
              <a:t>I browsed the Internet databases and some journals but could not find one that would measure what I need ...</a:t>
            </a:r>
          </a:p>
          <a:p>
            <a:pPr lvl="1"/>
            <a:r>
              <a:rPr lang="en-FI"/>
              <a:t>Quite many existing scales could be slighly modified to fit your measurement need(s). </a:t>
            </a:r>
          </a:p>
          <a:p>
            <a:pPr lvl="2"/>
            <a:r>
              <a:rPr lang="en-FI"/>
              <a:t>For instance, you may state that “I need to develop a new scale as my interest lies on </a:t>
            </a:r>
            <a:r>
              <a:rPr lang="en-FI" i="1"/>
              <a:t>Finnish</a:t>
            </a:r>
            <a:r>
              <a:rPr lang="en-FI"/>
              <a:t> employees’ autonomy satisfaction in work-related situations. Existing international scales have been validated in some other countries”. </a:t>
            </a:r>
          </a:p>
          <a:p>
            <a:pPr lvl="2"/>
            <a:r>
              <a:rPr lang="en-FI"/>
              <a:t>Is the cultural (i.e., Finnish) context (or some other, e.g., “studies” vs. “internship” vs. “work”) </a:t>
            </a:r>
            <a:r>
              <a:rPr lang="en-FI" i="1"/>
              <a:t>that much </a:t>
            </a:r>
            <a:r>
              <a:rPr lang="en-FI"/>
              <a:t>different? Can you slightly modify item wordings to make them fit your study? </a:t>
            </a:r>
          </a:p>
          <a:p>
            <a:pPr lvl="2"/>
            <a:r>
              <a:rPr lang="en-FI"/>
              <a:t>There </a:t>
            </a:r>
            <a:r>
              <a:rPr lang="en-FI" i="1"/>
              <a:t>are</a:t>
            </a:r>
            <a:r>
              <a:rPr lang="en-FI"/>
              <a:t> sometimes big differences, for instance:</a:t>
            </a:r>
          </a:p>
          <a:p>
            <a:pPr lvl="3"/>
            <a:r>
              <a:rPr lang="en-FI" sz="1800"/>
              <a:t>Western vs other cultures</a:t>
            </a:r>
          </a:p>
          <a:p>
            <a:pPr lvl="3"/>
            <a:r>
              <a:rPr lang="en-FI" sz="1800"/>
              <a:t>Child vs adolescent vs adult</a:t>
            </a:r>
          </a:p>
          <a:p>
            <a:pPr lvl="3"/>
            <a:r>
              <a:rPr lang="en-FI" sz="1800"/>
              <a:t>Studying vs working</a:t>
            </a:r>
          </a:p>
          <a:p>
            <a:pPr lvl="3"/>
            <a:r>
              <a:rPr lang="en-FI" sz="1800"/>
              <a:t>Trait level (e.g., general experienced “work competence”) vs state level (experienced “work competence” in different daily work tasks </a:t>
            </a:r>
          </a:p>
        </p:txBody>
      </p:sp>
    </p:spTree>
    <p:extLst>
      <p:ext uri="{BB962C8B-B14F-4D97-AF65-F5344CB8AC3E}">
        <p14:creationId xmlns:p14="http://schemas.microsoft.com/office/powerpoint/2010/main" val="15315661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D0DA7-CBD9-6A4D-241C-251FFD16D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Survey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47741-D484-8525-B723-9A51CC8C7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I" i="1">
                <a:solidFill>
                  <a:srgbClr val="7030A0"/>
                </a:solidFill>
              </a:rPr>
              <a:t>I want to make a scale of my own!!!</a:t>
            </a:r>
          </a:p>
          <a:p>
            <a:pPr lvl="1"/>
            <a:r>
              <a:rPr lang="en-FI"/>
              <a:t>Ok, then. Think about the concept you are about to measure: is it on a  unidimensional or multidimensional scale?</a:t>
            </a:r>
          </a:p>
          <a:p>
            <a:pPr lvl="1"/>
            <a:r>
              <a:rPr lang="en-FI"/>
              <a:t>Unidimensional: Person’s weight (0 – xx kg), height (0 – xx cm) or preference for vanilla icecream (0 = not at all, ..., 5 = very much) </a:t>
            </a:r>
          </a:p>
          <a:p>
            <a:pPr lvl="1"/>
            <a:r>
              <a:rPr lang="en-FI"/>
              <a:t>Multidimensional: Person’s satisfaction of basic psychological needs (“autonomy”, “competence” and “relatedness” dimensions) or general intelligence (e.g., “verbal” and “mathematical” dimensions)</a:t>
            </a:r>
          </a:p>
          <a:p>
            <a:pPr lvl="2"/>
            <a:r>
              <a:rPr lang="en-FI"/>
              <a:t>These could be thought as a combination of several unidimensional scales.</a:t>
            </a:r>
          </a:p>
          <a:p>
            <a:pPr lvl="1"/>
            <a:r>
              <a:rPr lang="en-FI"/>
              <a:t>More details on unidimensional scaling methods are available from the Research Methods Knowledge Base:</a:t>
            </a:r>
          </a:p>
          <a:p>
            <a:pPr lvl="2"/>
            <a:r>
              <a:rPr lang="en-FI">
                <a:hlinkClick r:id="rId2"/>
              </a:rPr>
              <a:t>Thurstone scaling</a:t>
            </a:r>
            <a:endParaRPr lang="en-FI"/>
          </a:p>
          <a:p>
            <a:pPr lvl="2"/>
            <a:r>
              <a:rPr lang="en-FI">
                <a:hlinkClick r:id="rId3"/>
              </a:rPr>
              <a:t>Likert scaling</a:t>
            </a:r>
            <a:endParaRPr lang="en-FI"/>
          </a:p>
          <a:p>
            <a:pPr lvl="2"/>
            <a:r>
              <a:rPr lang="en-FI">
                <a:hlinkClick r:id="rId4"/>
              </a:rPr>
              <a:t>Guttman scaling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759383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D0DA7-CBD9-6A4D-241C-251FFD16D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Survey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47741-D484-8525-B723-9A51CC8C7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I"/>
              <a:t>If we are to develop an unidimensional scale, the next step is to write out the </a:t>
            </a:r>
            <a:r>
              <a:rPr lang="en-FI" b="1"/>
              <a:t>concept</a:t>
            </a:r>
            <a:r>
              <a:rPr lang="en-FI"/>
              <a:t> that we are interested in.</a:t>
            </a:r>
          </a:p>
          <a:p>
            <a:pPr lvl="1"/>
            <a:r>
              <a:rPr lang="en-FI"/>
              <a:t>For example, if our goal is to create survey items measuring “</a:t>
            </a:r>
            <a:r>
              <a:rPr lang="en-FI" b="1"/>
              <a:t>autonomy</a:t>
            </a:r>
            <a:r>
              <a:rPr lang="en-FI"/>
              <a:t>” (that is one of the three basic psychological needs in Self-Determination Theory) we could define the central concept as </a:t>
            </a:r>
          </a:p>
          <a:p>
            <a:pPr lvl="2"/>
            <a:r>
              <a:rPr lang="en-FI"/>
              <a:t>“</a:t>
            </a:r>
            <a:r>
              <a:rPr lang="en-GB" b="1"/>
              <a:t>the feeling one has choice and willingly endorsing one's behavior</a:t>
            </a:r>
            <a:r>
              <a:rPr lang="en-FI"/>
              <a:t>” or </a:t>
            </a:r>
          </a:p>
          <a:p>
            <a:pPr lvl="2"/>
            <a:r>
              <a:rPr lang="en-FI"/>
              <a:t>(in the context of occupational psychology) “</a:t>
            </a:r>
            <a:r>
              <a:rPr lang="en-GB" b="1"/>
              <a:t>a relatively high level of discretion granted to an employee in his or her work</a:t>
            </a:r>
            <a:r>
              <a:rPr lang="en-FI"/>
              <a:t>”.</a:t>
            </a:r>
          </a:p>
          <a:p>
            <a:r>
              <a:rPr lang="en-FI"/>
              <a:t>Then we proceed to create a (long) list of statements that (according to our belief) measure the concept.</a:t>
            </a:r>
          </a:p>
          <a:p>
            <a:pPr lvl="1"/>
            <a:r>
              <a:rPr lang="en-FI"/>
              <a:t>Previous slide introduced three approaches for selecting the “final list of items” (Thurstone, Likert, Guttman), e.g., with the help of expert (“judges”) opinions.</a:t>
            </a:r>
          </a:p>
        </p:txBody>
      </p:sp>
    </p:spTree>
    <p:extLst>
      <p:ext uri="{BB962C8B-B14F-4D97-AF65-F5344CB8AC3E}">
        <p14:creationId xmlns:p14="http://schemas.microsoft.com/office/powerpoint/2010/main" val="38773832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D0DA7-CBD9-6A4D-241C-251FFD16D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Survey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47741-D484-8525-B723-9A51CC8C7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A detailed example of scale development process is provided in </a:t>
            </a:r>
            <a:r>
              <a:rPr lang="fi-FI" b="1"/>
              <a:t>MMX9120 homepage </a:t>
            </a:r>
            <a:r>
              <a:rPr lang="fi-FI"/>
              <a:t>(</a:t>
            </a:r>
            <a:r>
              <a:rPr lang="fi-FI">
                <a:hlinkClick r:id="rId2"/>
              </a:rPr>
              <a:t>https://homepages.tuni.fi/petri.nokelainen/mmx9120/</a:t>
            </a:r>
            <a:r>
              <a:rPr lang="fi-FI"/>
              <a:t>) &gt; ”Issues in Study Design” &gt; ”Readings” &gt; </a:t>
            </a:r>
            <a:br>
              <a:rPr lang="fi-FI"/>
            </a:br>
            <a:br>
              <a:rPr lang="fi-FI"/>
            </a:br>
            <a:r>
              <a:rPr lang="fi-FI" sz="2000"/>
              <a:t>Tirri, K., Nokelainen, P., &amp; Komulainen, E. (2013). Multiple intelligences: Can they be measured? </a:t>
            </a:r>
            <a:r>
              <a:rPr lang="fi-FI" sz="2000" i="1"/>
              <a:t>Psychological Test and Assessment Modeling</a:t>
            </a:r>
            <a:r>
              <a:rPr lang="fi-FI" sz="2000"/>
              <a:t>, </a:t>
            </a:r>
            <a:r>
              <a:rPr lang="fi-FI" sz="2000" i="1"/>
              <a:t>55</a:t>
            </a:r>
            <a:r>
              <a:rPr lang="fi-FI" sz="2000"/>
              <a:t>(4), 438-461.</a:t>
            </a:r>
            <a:endParaRPr lang="en-FI" sz="2000"/>
          </a:p>
        </p:txBody>
      </p:sp>
    </p:spTree>
    <p:extLst>
      <p:ext uri="{BB962C8B-B14F-4D97-AF65-F5344CB8AC3E}">
        <p14:creationId xmlns:p14="http://schemas.microsoft.com/office/powerpoint/2010/main" val="13041792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D0DA7-CBD9-6A4D-241C-251FFD16D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Survey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47741-D484-8525-B723-9A51CC8C7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200"/>
              <a:t>A goal was to develop a self-assessment (Likert-type) scale for the seven different Multiple Intelligences (according to Howard Gardner’s MI theory, 1983).</a:t>
            </a:r>
          </a:p>
          <a:p>
            <a:pPr lvl="1"/>
            <a:r>
              <a:rPr lang="fi-FI"/>
              <a:t>Research group created a pool of 70 items (10 items per dimension) that were presented to 408 respondents.</a:t>
            </a:r>
          </a:p>
          <a:p>
            <a:pPr lvl="1"/>
            <a:r>
              <a:rPr lang="fi-FI"/>
              <a:t>Item properties were analysed and the final </a:t>
            </a:r>
            <a:r>
              <a:rPr lang="fi-FI" i="1"/>
              <a:t>n</a:t>
            </a:r>
            <a:r>
              <a:rPr lang="fi-FI"/>
              <a:t> of items in the scale became 28 (four items per dimension).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1208FC-F4E8-F29D-2779-2BAA3CC09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3869147"/>
            <a:ext cx="5345857" cy="293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1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9552" y="2235587"/>
            <a:ext cx="84565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Additionally, there is a </a:t>
            </a:r>
            <a:r>
              <a:rPr lang="en-US" i="1">
                <a:solidFill>
                  <a:srgbClr val="7030A0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free resource of research methods </a:t>
            </a:r>
            <a:r>
              <a:rPr lang="en-US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by William M.K. Trochim (Cornell University): </a:t>
            </a:r>
            <a:r>
              <a:rPr lang="en-US" b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Research Methods Knowledge Base</a:t>
            </a:r>
          </a:p>
          <a:p>
            <a:r>
              <a:rPr lang="en-GB" u="sng">
                <a:solidFill>
                  <a:srgbClr val="DCA1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https://conjointly.com/kb/</a:t>
            </a:r>
            <a:endParaRPr lang="en-GB">
              <a:solidFill>
                <a:srgbClr val="DCA10D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0741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D0DA7-CBD9-6A4D-241C-251FFD16D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Survey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47741-D484-8525-B723-9A51CC8C7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200"/>
              <a:t>Many challenges were encountered during the process (that started in 2001).</a:t>
            </a:r>
          </a:p>
          <a:p>
            <a:pPr lvl="1"/>
            <a:r>
              <a:rPr lang="fi-FI"/>
              <a:t>For example, the ”intrapersonal” factor was found to be two-dimensional: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749D79-644E-A98E-7516-E4B742E17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3068959"/>
            <a:ext cx="3126756" cy="3184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0550E4-7B41-986D-1CC3-98D4CF31E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181" y="2780928"/>
            <a:ext cx="5277849" cy="32770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E2BFD1-8CE9-C2AD-8DD2-DF5F5790D84C}"/>
              </a:ext>
            </a:extLst>
          </p:cNvPr>
          <p:cNvSpPr/>
          <p:nvPr/>
        </p:nvSpPr>
        <p:spPr>
          <a:xfrm>
            <a:off x="8172400" y="5517232"/>
            <a:ext cx="677913" cy="432048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5FFC3C-7AA1-9703-2CB0-F7FB1399F937}"/>
              </a:ext>
            </a:extLst>
          </p:cNvPr>
          <p:cNvCxnSpPr>
            <a:cxnSpLocks/>
          </p:cNvCxnSpPr>
          <p:nvPr/>
        </p:nvCxnSpPr>
        <p:spPr>
          <a:xfrm>
            <a:off x="3347864" y="5229200"/>
            <a:ext cx="72008" cy="0"/>
          </a:xfrm>
          <a:prstGeom prst="line">
            <a:avLst/>
          </a:prstGeom>
          <a:noFill/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9C1EC9-C136-7940-AD37-C88B22742EAB}"/>
              </a:ext>
            </a:extLst>
          </p:cNvPr>
          <p:cNvCxnSpPr>
            <a:cxnSpLocks/>
          </p:cNvCxnSpPr>
          <p:nvPr/>
        </p:nvCxnSpPr>
        <p:spPr>
          <a:xfrm>
            <a:off x="3563888" y="4365104"/>
            <a:ext cx="72008" cy="0"/>
          </a:xfrm>
          <a:prstGeom prst="line">
            <a:avLst/>
          </a:prstGeom>
          <a:noFill/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BA36F7-786D-2D84-B87E-DF9ED1FEFD63}"/>
              </a:ext>
            </a:extLst>
          </p:cNvPr>
          <p:cNvCxnSpPr>
            <a:cxnSpLocks/>
          </p:cNvCxnSpPr>
          <p:nvPr/>
        </p:nvCxnSpPr>
        <p:spPr>
          <a:xfrm>
            <a:off x="3552974" y="5013176"/>
            <a:ext cx="72008" cy="0"/>
          </a:xfrm>
          <a:prstGeom prst="line">
            <a:avLst/>
          </a:prstGeom>
          <a:noFill/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F184FD-6B31-AC8B-7F35-39A4477ADAB2}"/>
              </a:ext>
            </a:extLst>
          </p:cNvPr>
          <p:cNvCxnSpPr>
            <a:cxnSpLocks/>
          </p:cNvCxnSpPr>
          <p:nvPr/>
        </p:nvCxnSpPr>
        <p:spPr>
          <a:xfrm>
            <a:off x="3314748" y="4941168"/>
            <a:ext cx="72008" cy="0"/>
          </a:xfrm>
          <a:prstGeom prst="line">
            <a:avLst/>
          </a:prstGeom>
          <a:noFill/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2204783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D0DA7-CBD9-6A4D-241C-251FFD16D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Survey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47741-D484-8525-B723-9A51CC8C7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200"/>
              <a:t>The omitted (red) items differ from the selected (green) items as they are not that much focused on the intrinsic processes (self-thoughts, reflection, ...).</a:t>
            </a:r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749D79-644E-A98E-7516-E4B742E17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068959"/>
            <a:ext cx="3126756" cy="318420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5FFC3C-7AA1-9703-2CB0-F7FB1399F937}"/>
              </a:ext>
            </a:extLst>
          </p:cNvPr>
          <p:cNvCxnSpPr>
            <a:cxnSpLocks/>
          </p:cNvCxnSpPr>
          <p:nvPr/>
        </p:nvCxnSpPr>
        <p:spPr>
          <a:xfrm>
            <a:off x="2699791" y="5229200"/>
            <a:ext cx="72008" cy="0"/>
          </a:xfrm>
          <a:prstGeom prst="line">
            <a:avLst/>
          </a:prstGeom>
          <a:noFill/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9C1EC9-C136-7940-AD37-C88B22742EAB}"/>
              </a:ext>
            </a:extLst>
          </p:cNvPr>
          <p:cNvCxnSpPr>
            <a:cxnSpLocks/>
          </p:cNvCxnSpPr>
          <p:nvPr/>
        </p:nvCxnSpPr>
        <p:spPr>
          <a:xfrm>
            <a:off x="2915815" y="4365104"/>
            <a:ext cx="72008" cy="0"/>
          </a:xfrm>
          <a:prstGeom prst="line">
            <a:avLst/>
          </a:prstGeom>
          <a:noFill/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BA36F7-786D-2D84-B87E-DF9ED1FEFD63}"/>
              </a:ext>
            </a:extLst>
          </p:cNvPr>
          <p:cNvCxnSpPr>
            <a:cxnSpLocks/>
          </p:cNvCxnSpPr>
          <p:nvPr/>
        </p:nvCxnSpPr>
        <p:spPr>
          <a:xfrm>
            <a:off x="2904901" y="5013176"/>
            <a:ext cx="72008" cy="0"/>
          </a:xfrm>
          <a:prstGeom prst="line">
            <a:avLst/>
          </a:prstGeom>
          <a:noFill/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F184FD-6B31-AC8B-7F35-39A4477ADAB2}"/>
              </a:ext>
            </a:extLst>
          </p:cNvPr>
          <p:cNvCxnSpPr>
            <a:cxnSpLocks/>
          </p:cNvCxnSpPr>
          <p:nvPr/>
        </p:nvCxnSpPr>
        <p:spPr>
          <a:xfrm>
            <a:off x="2666675" y="4941168"/>
            <a:ext cx="72008" cy="0"/>
          </a:xfrm>
          <a:prstGeom prst="line">
            <a:avLst/>
          </a:prstGeom>
          <a:noFill/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8D52D8A-E0B0-11AB-DF9D-93E8B83CE2E6}"/>
              </a:ext>
            </a:extLst>
          </p:cNvPr>
          <p:cNvSpPr txBox="1"/>
          <p:nvPr/>
        </p:nvSpPr>
        <p:spPr>
          <a:xfrm>
            <a:off x="3059832" y="3395608"/>
            <a:ext cx="60841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I" sz="1200" b="1">
                <a:solidFill>
                  <a:srgbClr val="008000"/>
                </a:solidFill>
              </a:rPr>
              <a:t>*3. I often think about my own feelings and sentiments and seek reasons for them.</a:t>
            </a:r>
          </a:p>
          <a:p>
            <a:r>
              <a:rPr lang="en-FI" sz="1200" b="1">
                <a:solidFill>
                  <a:srgbClr val="008000"/>
                </a:solidFill>
              </a:rPr>
              <a:t>*16. I am able to analyse my own motives and ways of action.</a:t>
            </a:r>
          </a:p>
          <a:p>
            <a:r>
              <a:rPr lang="en-FI" sz="1200" b="1">
                <a:solidFill>
                  <a:srgbClr val="008000"/>
                </a:solidFill>
              </a:rPr>
              <a:t>*17. I spend time regularly reflecting on the important issues in life.</a:t>
            </a:r>
          </a:p>
          <a:p>
            <a:r>
              <a:rPr lang="en-FI" sz="1200">
                <a:solidFill>
                  <a:srgbClr val="C00000"/>
                </a:solidFill>
              </a:rPr>
              <a:t>24. I have opinions of my own and dare to disagree with others.</a:t>
            </a:r>
          </a:p>
          <a:p>
            <a:r>
              <a:rPr lang="en-FI" sz="1200">
                <a:solidFill>
                  <a:srgbClr val="C00000"/>
                </a:solidFill>
              </a:rPr>
              <a:t>28. I have a realistic idea of my strengths and weaknesses.</a:t>
            </a:r>
          </a:p>
          <a:p>
            <a:r>
              <a:rPr lang="en-FI" sz="1200">
                <a:solidFill>
                  <a:srgbClr val="C00000"/>
                </a:solidFill>
              </a:rPr>
              <a:t>41. I am able to handle criticism directed against me.</a:t>
            </a:r>
          </a:p>
          <a:p>
            <a:r>
              <a:rPr lang="en-FI" sz="1200" b="1">
                <a:solidFill>
                  <a:srgbClr val="008000"/>
                </a:solidFill>
              </a:rPr>
              <a:t>*42. I like to read psychological or philosophical literature to increase my self-knowledge.</a:t>
            </a:r>
          </a:p>
          <a:p>
            <a:r>
              <a:rPr lang="en-FI" sz="1200">
                <a:solidFill>
                  <a:srgbClr val="C00000"/>
                </a:solidFill>
              </a:rPr>
              <a:t>51. I keep a diary or note down happenings of my inner life.</a:t>
            </a:r>
          </a:p>
          <a:p>
            <a:r>
              <a:rPr lang="en-FI" sz="1200">
                <a:solidFill>
                  <a:srgbClr val="C00000"/>
                </a:solidFill>
              </a:rPr>
              <a:t>64. When necessary, I am able to motivate myself, even for unpleasant tasks.</a:t>
            </a:r>
          </a:p>
          <a:p>
            <a:r>
              <a:rPr lang="en-FI" sz="1200">
                <a:solidFill>
                  <a:srgbClr val="C00000"/>
                </a:solidFill>
              </a:rPr>
              <a:t>68. I can handle the emotions caused by serious setbacks.</a:t>
            </a:r>
          </a:p>
        </p:txBody>
      </p:sp>
    </p:spTree>
    <p:extLst>
      <p:ext uri="{BB962C8B-B14F-4D97-AF65-F5344CB8AC3E}">
        <p14:creationId xmlns:p14="http://schemas.microsoft.com/office/powerpoint/2010/main" val="25645938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D0DA7-CBD9-6A4D-241C-251FFD16D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Survey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47741-D484-8525-B723-9A51CC8C7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200"/>
              <a:t>The previous example was about building </a:t>
            </a:r>
            <a:r>
              <a:rPr lang="fi-FI" sz="2200" b="1"/>
              <a:t>trait level </a:t>
            </a:r>
            <a:r>
              <a:rPr lang="fi-FI" sz="2200"/>
              <a:t>scales for the seven MI factors.</a:t>
            </a:r>
          </a:p>
          <a:p>
            <a:r>
              <a:rPr lang="fi-FI" sz="2200"/>
              <a:t>Another example of a trait level scale is the satisfaction of autonomy (in the context of Self-Determination theory). </a:t>
            </a:r>
          </a:p>
          <a:p>
            <a:r>
              <a:rPr lang="fi-FI" sz="2200"/>
              <a:t>The scale was developed by Chen et al. (2015) and it contains four items (response options 1 = Not true at all, ..., 5 = Completely true):</a:t>
            </a:r>
          </a:p>
          <a:p>
            <a:pPr marL="457200" lvl="1" indent="0">
              <a:buNone/>
            </a:pPr>
            <a:r>
              <a:rPr lang="fi-FI">
                <a:solidFill>
                  <a:srgbClr val="7030A0"/>
                </a:solidFill>
              </a:rPr>
              <a:t>1. I feel a sense of choice and freedom in the things I undertake</a:t>
            </a:r>
          </a:p>
          <a:p>
            <a:pPr marL="457200" lvl="1" indent="0">
              <a:buNone/>
            </a:pPr>
            <a:r>
              <a:rPr lang="fi-FI">
                <a:solidFill>
                  <a:srgbClr val="7030A0"/>
                </a:solidFill>
              </a:rPr>
              <a:t>2. I feel that my decisions reflect what I really want</a:t>
            </a:r>
          </a:p>
          <a:p>
            <a:pPr marL="457200" lvl="1" indent="0">
              <a:buNone/>
            </a:pPr>
            <a:r>
              <a:rPr lang="fi-FI">
                <a:solidFill>
                  <a:srgbClr val="7030A0"/>
                </a:solidFill>
              </a:rPr>
              <a:t>3. I feel my choices express who I really am </a:t>
            </a:r>
          </a:p>
          <a:p>
            <a:pPr marL="457200" lvl="1" indent="0">
              <a:buNone/>
            </a:pPr>
            <a:r>
              <a:rPr lang="fi-FI">
                <a:solidFill>
                  <a:srgbClr val="7030A0"/>
                </a:solidFill>
              </a:rPr>
              <a:t>4. I feel I have been doing what really interests me</a:t>
            </a:r>
          </a:p>
          <a:p>
            <a:r>
              <a:rPr lang="fi-FI"/>
              <a:t>This scale was designed to measure </a:t>
            </a:r>
            <a:r>
              <a:rPr lang="fi-FI" b="1"/>
              <a:t>a general level of autonomy satisfaction</a:t>
            </a:r>
            <a:r>
              <a:rPr lang="fi-FI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E978FE-0F5D-3E25-3C63-1ECD9E28667C}"/>
              </a:ext>
            </a:extLst>
          </p:cNvPr>
          <p:cNvSpPr txBox="1"/>
          <p:nvPr/>
        </p:nvSpPr>
        <p:spPr>
          <a:xfrm>
            <a:off x="4572000" y="608314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effectLst/>
                <a:latin typeface="AdvPTimesB"/>
              </a:rPr>
              <a:t>Chen B., et al. (2015). Basic psychological need satisfaction, need frustration, and need strength across four cultures</a:t>
            </a:r>
            <a:r>
              <a:rPr lang="en-GB" sz="1200">
                <a:effectLst/>
                <a:latin typeface="AdvPTimes"/>
              </a:rPr>
              <a:t>. </a:t>
            </a:r>
            <a:r>
              <a:rPr lang="en-GB" sz="1200" i="1">
                <a:effectLst/>
                <a:latin typeface="AdvPTimes"/>
              </a:rPr>
              <a:t>Motivation and Emotion</a:t>
            </a:r>
            <a:r>
              <a:rPr lang="en-GB" sz="1200">
                <a:effectLst/>
                <a:latin typeface="AdvPTimes"/>
              </a:rPr>
              <a:t>, </a:t>
            </a:r>
            <a:r>
              <a:rPr lang="en-GB" sz="1200" i="1">
                <a:effectLst/>
                <a:latin typeface="AdvPTimes"/>
              </a:rPr>
              <a:t>39</a:t>
            </a:r>
            <a:r>
              <a:rPr lang="en-GB" sz="1200">
                <a:effectLst/>
                <a:latin typeface="AdvPTimes"/>
              </a:rPr>
              <a:t>, 216–236 </a:t>
            </a: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6308272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D0DA7-CBD9-6A4D-241C-251FFD16D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Survey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47741-D484-8525-B723-9A51CC8C7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One could also wish to measure autonomy on </a:t>
            </a:r>
            <a:r>
              <a:rPr lang="fi-FI" b="1"/>
              <a:t>a state level</a:t>
            </a:r>
            <a:r>
              <a:rPr lang="fi-FI"/>
              <a:t> (e.g., attached to daily tasks over one-week period of time).</a:t>
            </a:r>
          </a:p>
          <a:p>
            <a:r>
              <a:rPr lang="fi-FI"/>
              <a:t>Based on the previous trait level scale, Van der Kaap-Deeder et al. (2017) developed a two-item </a:t>
            </a:r>
            <a:r>
              <a:rPr lang="fi-FI" b="1"/>
              <a:t>trait level </a:t>
            </a:r>
            <a:r>
              <a:rPr lang="fi-FI"/>
              <a:t>version of the scale:</a:t>
            </a:r>
          </a:p>
          <a:p>
            <a:pPr marL="400050" lvl="1" indent="0">
              <a:buNone/>
            </a:pPr>
            <a:r>
              <a:rPr lang="fi-FI">
                <a:solidFill>
                  <a:srgbClr val="7030A0"/>
                </a:solidFill>
              </a:rPr>
              <a:t>1. Today I felt a sense of choice and freedom in the things I undertook</a:t>
            </a:r>
          </a:p>
          <a:p>
            <a:pPr marL="400050" lvl="1" indent="0">
              <a:buNone/>
            </a:pPr>
            <a:r>
              <a:rPr lang="fi-FI">
                <a:solidFill>
                  <a:srgbClr val="7030A0"/>
                </a:solidFill>
              </a:rPr>
              <a:t>2. Today I felt that my decisions reflected what I really wanted</a:t>
            </a:r>
          </a:p>
          <a:p>
            <a:r>
              <a:rPr lang="fi-FI"/>
              <a:t>This scale is designed to be used repeatedly over period of time to </a:t>
            </a:r>
            <a:r>
              <a:rPr lang="fi-FI" b="1"/>
              <a:t>measure (daily) fluctuations in autonomy satisfaction</a:t>
            </a:r>
            <a:r>
              <a:rPr lang="fi-FI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E978FE-0F5D-3E25-3C63-1ECD9E28667C}"/>
              </a:ext>
            </a:extLst>
          </p:cNvPr>
          <p:cNvSpPr txBox="1"/>
          <p:nvPr/>
        </p:nvSpPr>
        <p:spPr>
          <a:xfrm>
            <a:off x="4572000" y="6083141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effectLst/>
                <a:latin typeface="AdvPTimesB"/>
              </a:rPr>
              <a:t>Van der Kaap-Deeder, J., Vansteenkiste, M., Soenens, B., &amp; Mabbe, E. (2017). Children’s daily well-being: The role of mothers’, teachers’, and siblings’ autonomy support and psychological control. </a:t>
            </a:r>
            <a:r>
              <a:rPr lang="en-GB" sz="1200" i="1">
                <a:effectLst/>
                <a:latin typeface="AdvPTimesB"/>
              </a:rPr>
              <a:t>Developmental Psychology</a:t>
            </a:r>
            <a:r>
              <a:rPr lang="en-GB" sz="1200">
                <a:effectLst/>
                <a:latin typeface="AdvPTimesB"/>
              </a:rPr>
              <a:t>, </a:t>
            </a:r>
            <a:r>
              <a:rPr lang="en-GB" sz="1200" i="1">
                <a:effectLst/>
                <a:latin typeface="AdvPTimesB"/>
              </a:rPr>
              <a:t>53</a:t>
            </a:r>
            <a:r>
              <a:rPr lang="en-GB" sz="1200">
                <a:effectLst/>
                <a:latin typeface="AdvPTimesB"/>
              </a:rPr>
              <a:t>(2), 237–251. </a:t>
            </a: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6301198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D0DA7-CBD9-6A4D-241C-251FFD16D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Survey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47741-D484-8525-B723-9A51CC8C7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13" y="1340768"/>
            <a:ext cx="5103415" cy="4912395"/>
          </a:xfrm>
        </p:spPr>
        <p:txBody>
          <a:bodyPr/>
          <a:lstStyle/>
          <a:p>
            <a:r>
              <a:rPr lang="fi-FI"/>
              <a:t>We have applied the state (diary) version of the autonomy satisfaction (</a:t>
            </a:r>
            <a:r>
              <a:rPr lang="en-GB" sz="2400">
                <a:effectLst/>
                <a:latin typeface="AdvPTimesB"/>
              </a:rPr>
              <a:t>Van der Kaap-Deeder et al., 2017</a:t>
            </a:r>
            <a:r>
              <a:rPr lang="fi-FI"/>
              <a:t>) in our experience sampling studies (data collected several times per day via smartphone application).</a:t>
            </a:r>
          </a:p>
          <a:p>
            <a:pPr lvl="1"/>
            <a:r>
              <a:rPr lang="fi-FI"/>
              <a:t>Using only one question per session: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66AF95-A214-6C13-9FAF-1EDC820A0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131" y="0"/>
            <a:ext cx="316436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532FA9-6E1A-2310-6679-998C15ACA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311" b="10889"/>
          <a:stretch/>
        </p:blipFill>
        <p:spPr>
          <a:xfrm>
            <a:off x="5872131" y="1188720"/>
            <a:ext cx="3164365" cy="33467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A35E47-016F-7AF5-ADDB-9CBAEDFA70CD}"/>
              </a:ext>
            </a:extLst>
          </p:cNvPr>
          <p:cNvSpPr txBox="1"/>
          <p:nvPr/>
        </p:nvSpPr>
        <p:spPr>
          <a:xfrm>
            <a:off x="5853843" y="1261872"/>
            <a:ext cx="12747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2 (OPTIONAL)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245573-3AA2-0FAB-0075-7326E10413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78" b="78489"/>
          <a:stretch/>
        </p:blipFill>
        <p:spPr>
          <a:xfrm>
            <a:off x="5872131" y="1492704"/>
            <a:ext cx="3164365" cy="3931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E8310C-39AE-8B27-8751-918096C310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644" b="61956"/>
          <a:stretch/>
        </p:blipFill>
        <p:spPr>
          <a:xfrm>
            <a:off x="5872131" y="1885896"/>
            <a:ext cx="3164365" cy="164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B8DDF8-2CFC-520D-A0A9-88346BAD86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764" b="69135"/>
          <a:stretch/>
        </p:blipFill>
        <p:spPr>
          <a:xfrm>
            <a:off x="5853843" y="2405764"/>
            <a:ext cx="3164365" cy="5555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82B97B-0FAF-0632-1E04-51F051A2A191}"/>
              </a:ext>
            </a:extLst>
          </p:cNvPr>
          <p:cNvSpPr txBox="1"/>
          <p:nvPr/>
        </p:nvSpPr>
        <p:spPr>
          <a:xfrm>
            <a:off x="5853843" y="2038664"/>
            <a:ext cx="316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FEEL FREEDOM OF CHOICE AND CONTROL OVER THIS WORK TASK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327CB1-2ACB-EB38-7459-FAAA1AD72F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311" b="46889"/>
          <a:stretch/>
        </p:blipFill>
        <p:spPr>
          <a:xfrm>
            <a:off x="5872131" y="3429000"/>
            <a:ext cx="3164365" cy="6035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5A29FF-8EB0-8B7A-0452-180B8E911233}"/>
              </a:ext>
            </a:extLst>
          </p:cNvPr>
          <p:cNvSpPr txBox="1"/>
          <p:nvPr/>
        </p:nvSpPr>
        <p:spPr>
          <a:xfrm>
            <a:off x="5872131" y="3042718"/>
            <a:ext cx="3146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WORK TASK THAT WILL DEVELOP MY COMPETENCE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32DA59-2DC8-FA1B-C351-8EECFF341534}"/>
              </a:ext>
            </a:extLst>
          </p:cNvPr>
          <p:cNvSpPr txBox="1"/>
          <p:nvPr/>
        </p:nvSpPr>
        <p:spPr>
          <a:xfrm>
            <a:off x="6565347" y="424641"/>
            <a:ext cx="2452862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sz="1100">
                <a:latin typeface="Arial Rounded MT Bold" panose="020F0704030504030204" pitchFamily="34" charset="77"/>
                <a:cs typeface="Arial" panose="020B0604020202020204" pitchFamily="34" charset="0"/>
              </a:rPr>
              <a:t>Before work day: Task 2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8FF7E13-3620-D9E3-8C39-F981D859DB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444" b="54889"/>
          <a:stretch/>
        </p:blipFill>
        <p:spPr>
          <a:xfrm>
            <a:off x="5872131" y="777021"/>
            <a:ext cx="3164365" cy="4572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62DD7EB-9253-E13B-E900-0DF39BBFB35B}"/>
              </a:ext>
            </a:extLst>
          </p:cNvPr>
          <p:cNvSpPr/>
          <p:nvPr/>
        </p:nvSpPr>
        <p:spPr>
          <a:xfrm>
            <a:off x="5796137" y="2038664"/>
            <a:ext cx="3312368" cy="1004054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47713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yöristetty suorakulmio 4">
            <a:extLst>
              <a:ext uri="{FF2B5EF4-FFF2-40B4-BE49-F238E27FC236}">
                <a16:creationId xmlns:a16="http://schemas.microsoft.com/office/drawing/2014/main" id="{7333F75E-5AD4-9D47-AD0E-45331676E194}"/>
              </a:ext>
            </a:extLst>
          </p:cNvPr>
          <p:cNvSpPr/>
          <p:nvPr/>
        </p:nvSpPr>
        <p:spPr>
          <a:xfrm>
            <a:off x="971600" y="4149080"/>
            <a:ext cx="7992888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DFA00B7-48D8-FA42-A92A-EACBAC358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Content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3857A5EA-B4A4-E64F-9A1C-F77D6AAA8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13" y="1340768"/>
            <a:ext cx="8229600" cy="4912395"/>
          </a:xfrm>
        </p:spPr>
        <p:txBody>
          <a:bodyPr/>
          <a:lstStyle/>
          <a:p>
            <a:r>
              <a:rPr lang="fi-FI"/>
              <a:t>Introduction</a:t>
            </a:r>
          </a:p>
          <a:p>
            <a:r>
              <a:rPr lang="fi-FI"/>
              <a:t>Design</a:t>
            </a:r>
          </a:p>
          <a:p>
            <a:pPr lvl="1"/>
            <a:r>
              <a:rPr lang="fi-FI"/>
              <a:t>Types of design</a:t>
            </a:r>
          </a:p>
          <a:p>
            <a:pPr lvl="1"/>
            <a:r>
              <a:rPr lang="fi-FI"/>
              <a:t>Mono/multi/mixed-method research</a:t>
            </a:r>
          </a:p>
          <a:p>
            <a:pPr lvl="1"/>
            <a:r>
              <a:rPr lang="fi-FI"/>
              <a:t>Time and design</a:t>
            </a:r>
          </a:p>
          <a:p>
            <a:pPr lvl="1"/>
            <a:r>
              <a:rPr lang="fi-FI"/>
              <a:t>Data collection</a:t>
            </a:r>
          </a:p>
          <a:p>
            <a:r>
              <a:rPr lang="fi-FI"/>
              <a:t>Survey design</a:t>
            </a:r>
          </a:p>
          <a:p>
            <a:r>
              <a:rPr lang="fi-FI"/>
              <a:t>Statistical data analysis</a:t>
            </a:r>
          </a:p>
        </p:txBody>
      </p:sp>
    </p:spTree>
    <p:extLst>
      <p:ext uri="{BB962C8B-B14F-4D97-AF65-F5344CB8AC3E}">
        <p14:creationId xmlns:p14="http://schemas.microsoft.com/office/powerpoint/2010/main" val="8759596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5" name="Group 2"/>
          <p:cNvGrpSpPr>
            <a:grpSpLocks/>
          </p:cNvGrpSpPr>
          <p:nvPr/>
        </p:nvGrpSpPr>
        <p:grpSpPr bwMode="auto">
          <a:xfrm>
            <a:off x="323528" y="924166"/>
            <a:ext cx="4829175" cy="5805488"/>
            <a:chOff x="975" y="73"/>
            <a:chExt cx="3042" cy="3657"/>
          </a:xfrm>
        </p:grpSpPr>
        <p:pic>
          <p:nvPicPr>
            <p:cNvPr id="1334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877"/>
            <a:stretch>
              <a:fillRect/>
            </a:stretch>
          </p:blipFill>
          <p:spPr bwMode="auto">
            <a:xfrm>
              <a:off x="975" y="73"/>
              <a:ext cx="1905" cy="3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94"/>
            <a:stretch>
              <a:fillRect/>
            </a:stretch>
          </p:blipFill>
          <p:spPr bwMode="auto">
            <a:xfrm>
              <a:off x="2880" y="73"/>
              <a:ext cx="1137" cy="3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83333" name="Freeform 5"/>
          <p:cNvSpPr>
            <a:spLocks/>
          </p:cNvSpPr>
          <p:nvPr/>
        </p:nvSpPr>
        <p:spPr bwMode="auto">
          <a:xfrm>
            <a:off x="1731641" y="4742104"/>
            <a:ext cx="3384550" cy="1582737"/>
          </a:xfrm>
          <a:custGeom>
            <a:avLst/>
            <a:gdLst>
              <a:gd name="T0" fmla="*/ 2147483646 w 2132"/>
              <a:gd name="T1" fmla="*/ 2147483646 h 997"/>
              <a:gd name="T2" fmla="*/ 2147483646 w 2132"/>
              <a:gd name="T3" fmla="*/ 2147483646 h 997"/>
              <a:gd name="T4" fmla="*/ 2147483646 w 2132"/>
              <a:gd name="T5" fmla="*/ 2147483646 h 997"/>
              <a:gd name="T6" fmla="*/ 2147483646 w 2132"/>
              <a:gd name="T7" fmla="*/ 2147483646 h 997"/>
              <a:gd name="T8" fmla="*/ 2147483646 w 2132"/>
              <a:gd name="T9" fmla="*/ 2147483646 h 997"/>
              <a:gd name="T10" fmla="*/ 2147483646 w 2132"/>
              <a:gd name="T11" fmla="*/ 2147483646 h 997"/>
              <a:gd name="T12" fmla="*/ 2147483646 w 2132"/>
              <a:gd name="T13" fmla="*/ 0 h 997"/>
              <a:gd name="T14" fmla="*/ 2147483646 w 2132"/>
              <a:gd name="T15" fmla="*/ 2147483646 h 997"/>
              <a:gd name="T16" fmla="*/ 2147483646 w 2132"/>
              <a:gd name="T17" fmla="*/ 2147483646 h 997"/>
              <a:gd name="T18" fmla="*/ 2147483646 w 2132"/>
              <a:gd name="T19" fmla="*/ 2147483646 h 997"/>
              <a:gd name="T20" fmla="*/ 0 w 2132"/>
              <a:gd name="T21" fmla="*/ 2147483646 h 99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32"/>
              <a:gd name="T34" fmla="*/ 0 h 997"/>
              <a:gd name="T35" fmla="*/ 2132 w 2132"/>
              <a:gd name="T36" fmla="*/ 997 h 99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32" h="997">
                <a:moveTo>
                  <a:pt x="72" y="695"/>
                </a:moveTo>
                <a:cubicBezTo>
                  <a:pt x="134" y="680"/>
                  <a:pt x="77" y="692"/>
                  <a:pt x="216" y="695"/>
                </a:cubicBezTo>
                <a:cubicBezTo>
                  <a:pt x="424" y="700"/>
                  <a:pt x="631" y="701"/>
                  <a:pt x="839" y="711"/>
                </a:cubicBezTo>
                <a:cubicBezTo>
                  <a:pt x="864" y="723"/>
                  <a:pt x="884" y="727"/>
                  <a:pt x="911" y="731"/>
                </a:cubicBezTo>
                <a:cubicBezTo>
                  <a:pt x="930" y="737"/>
                  <a:pt x="972" y="754"/>
                  <a:pt x="947" y="716"/>
                </a:cubicBezTo>
                <a:cubicBezTo>
                  <a:pt x="1061" y="702"/>
                  <a:pt x="1008" y="705"/>
                  <a:pt x="1106" y="705"/>
                </a:cubicBezTo>
                <a:lnTo>
                  <a:pt x="1043" y="0"/>
                </a:lnTo>
                <a:lnTo>
                  <a:pt x="2132" y="45"/>
                </a:lnTo>
                <a:lnTo>
                  <a:pt x="2087" y="997"/>
                </a:lnTo>
                <a:lnTo>
                  <a:pt x="45" y="997"/>
                </a:lnTo>
                <a:lnTo>
                  <a:pt x="0" y="771"/>
                </a:lnTo>
              </a:path>
            </a:pathLst>
          </a:custGeom>
          <a:solidFill>
            <a:srgbClr val="B2B2B2">
              <a:alpha val="3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fi-FI"/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5243820" y="6494640"/>
            <a:ext cx="39339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fi-FI" altLang="fi-FI" sz="160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(Tabachnik &amp; Fidell, 1996; Nokelainen, 2008.)</a:t>
            </a:r>
            <a:endParaRPr kumimoji="1" lang="en-US" altLang="fi-FI" sz="160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650678" y="1997316"/>
            <a:ext cx="1697038" cy="3887788"/>
            <a:chOff x="1811" y="754"/>
            <a:chExt cx="1069" cy="2449"/>
          </a:xfrm>
        </p:grpSpPr>
        <p:sp>
          <p:nvSpPr>
            <p:cNvPr id="13340" name="Rectangle 8"/>
            <p:cNvSpPr>
              <a:spLocks noChangeArrowheads="1"/>
            </p:cNvSpPr>
            <p:nvPr/>
          </p:nvSpPr>
          <p:spPr bwMode="auto">
            <a:xfrm>
              <a:off x="2018" y="754"/>
              <a:ext cx="862" cy="2449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0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fi-FI" sz="2400">
                <a:latin typeface="Times New Roman" charset="0"/>
              </a:endParaRPr>
            </a:p>
          </p:txBody>
        </p:sp>
        <p:sp>
          <p:nvSpPr>
            <p:cNvPr id="13341" name="AutoShape 9"/>
            <p:cNvSpPr>
              <a:spLocks noChangeArrowheads="1"/>
            </p:cNvSpPr>
            <p:nvPr/>
          </p:nvSpPr>
          <p:spPr bwMode="auto">
            <a:xfrm>
              <a:off x="1831" y="1570"/>
              <a:ext cx="182" cy="953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0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fi-FI" sz="2400">
                <a:latin typeface="Times New Roman" charset="0"/>
              </a:endParaRPr>
            </a:p>
          </p:txBody>
        </p:sp>
        <p:sp>
          <p:nvSpPr>
            <p:cNvPr id="13342" name="Text Box 10"/>
            <p:cNvSpPr txBox="1">
              <a:spLocks noChangeArrowheads="1"/>
            </p:cNvSpPr>
            <p:nvPr/>
          </p:nvSpPr>
          <p:spPr bwMode="auto">
            <a:xfrm>
              <a:off x="1811" y="1570"/>
              <a:ext cx="244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0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1" lang="fi-FI" altLang="fi-FI" sz="2400" b="1">
                  <a:solidFill>
                    <a:schemeClr val="bg1"/>
                  </a:solidFill>
                </a:rPr>
                <a:t>S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kumimoji="1" lang="fi-FI" altLang="fi-FI" sz="2400" b="1">
                  <a:solidFill>
                    <a:schemeClr val="bg1"/>
                  </a:solidFill>
                </a:rPr>
                <a:t>P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kumimoji="1" lang="fi-FI" altLang="fi-FI" sz="2400" b="1">
                  <a:solidFill>
                    <a:schemeClr val="bg1"/>
                  </a:solidFill>
                </a:rPr>
                <a:t>S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kumimoji="1" lang="fi-FI" altLang="fi-FI" sz="2400" b="1">
                  <a:solidFill>
                    <a:schemeClr val="bg1"/>
                  </a:solidFill>
                </a:rPr>
                <a:t>S</a:t>
              </a:r>
              <a:endParaRPr kumimoji="1" lang="en-US" altLang="fi-FI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979291" y="5932729"/>
            <a:ext cx="1368425" cy="625475"/>
            <a:chOff x="2018" y="3228"/>
            <a:chExt cx="862" cy="394"/>
          </a:xfrm>
        </p:grpSpPr>
        <p:sp>
          <p:nvSpPr>
            <p:cNvPr id="13337" name="Rectangle 12"/>
            <p:cNvSpPr>
              <a:spLocks noChangeArrowheads="1"/>
            </p:cNvSpPr>
            <p:nvPr/>
          </p:nvSpPr>
          <p:spPr bwMode="auto">
            <a:xfrm>
              <a:off x="2018" y="3228"/>
              <a:ext cx="862" cy="157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0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fi-FI" sz="2400">
                <a:latin typeface="Times New Roman" charset="0"/>
              </a:endParaRPr>
            </a:p>
          </p:txBody>
        </p:sp>
        <p:sp>
          <p:nvSpPr>
            <p:cNvPr id="13338" name="AutoShape 13"/>
            <p:cNvSpPr>
              <a:spLocks noChangeArrowheads="1"/>
            </p:cNvSpPr>
            <p:nvPr/>
          </p:nvSpPr>
          <p:spPr bwMode="auto">
            <a:xfrm>
              <a:off x="2124" y="3385"/>
              <a:ext cx="680" cy="181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0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fi-FI" sz="2400">
                <a:latin typeface="Times New Roman" charset="0"/>
              </a:endParaRPr>
            </a:p>
          </p:txBody>
        </p:sp>
        <p:sp>
          <p:nvSpPr>
            <p:cNvPr id="13339" name="Text Box 14"/>
            <p:cNvSpPr txBox="1">
              <a:spLocks noChangeArrowheads="1"/>
            </p:cNvSpPr>
            <p:nvPr/>
          </p:nvSpPr>
          <p:spPr bwMode="auto">
            <a:xfrm>
              <a:off x="2124" y="3334"/>
              <a:ext cx="6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0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1" lang="fi-FI" altLang="fi-FI" sz="2400" b="1">
                  <a:solidFill>
                    <a:schemeClr val="bg1"/>
                  </a:solidFill>
                </a:rPr>
                <a:t>AMOS</a:t>
              </a:r>
              <a:endParaRPr kumimoji="1" lang="en-US" altLang="fi-FI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3419153" y="4516679"/>
            <a:ext cx="2665413" cy="873125"/>
            <a:chOff x="2925" y="2336"/>
            <a:chExt cx="1679" cy="550"/>
          </a:xfrm>
        </p:grpSpPr>
        <p:sp>
          <p:nvSpPr>
            <p:cNvPr id="13334" name="Rectangle 16"/>
            <p:cNvSpPr>
              <a:spLocks noChangeArrowheads="1"/>
            </p:cNvSpPr>
            <p:nvPr/>
          </p:nvSpPr>
          <p:spPr bwMode="auto">
            <a:xfrm>
              <a:off x="2925" y="2568"/>
              <a:ext cx="953" cy="3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0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fi-FI" sz="2400">
                <a:latin typeface="Times New Roman" charset="0"/>
              </a:endParaRPr>
            </a:p>
          </p:txBody>
        </p:sp>
        <p:sp>
          <p:nvSpPr>
            <p:cNvPr id="13335" name="AutoShape 17"/>
            <p:cNvSpPr>
              <a:spLocks noChangeArrowheads="1"/>
            </p:cNvSpPr>
            <p:nvPr/>
          </p:nvSpPr>
          <p:spPr bwMode="auto">
            <a:xfrm>
              <a:off x="3016" y="2387"/>
              <a:ext cx="1588" cy="182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0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fi-FI" sz="2400">
                <a:latin typeface="Times New Roman" charset="0"/>
              </a:endParaRPr>
            </a:p>
          </p:txBody>
        </p:sp>
        <p:sp>
          <p:nvSpPr>
            <p:cNvPr id="13336" name="Text Box 18"/>
            <p:cNvSpPr txBox="1">
              <a:spLocks noChangeArrowheads="1"/>
            </p:cNvSpPr>
            <p:nvPr/>
          </p:nvSpPr>
          <p:spPr bwMode="auto">
            <a:xfrm>
              <a:off x="2996" y="2336"/>
              <a:ext cx="16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0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1" lang="fi-FI" altLang="fi-FI" sz="2400" b="1">
                  <a:solidFill>
                    <a:schemeClr val="bg1"/>
                  </a:solidFill>
                </a:rPr>
                <a:t>SPSS Extension</a:t>
              </a:r>
              <a:endParaRPr kumimoji="1" lang="en-US" altLang="fi-FI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3419153" y="5677141"/>
            <a:ext cx="1928813" cy="873125"/>
            <a:chOff x="2925" y="3067"/>
            <a:chExt cx="1215" cy="550"/>
          </a:xfrm>
        </p:grpSpPr>
        <p:sp>
          <p:nvSpPr>
            <p:cNvPr id="13331" name="Rectangle 20"/>
            <p:cNvSpPr>
              <a:spLocks noChangeArrowheads="1"/>
            </p:cNvSpPr>
            <p:nvPr/>
          </p:nvSpPr>
          <p:spPr bwMode="auto">
            <a:xfrm>
              <a:off x="2925" y="3067"/>
              <a:ext cx="953" cy="3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0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fi-FI" sz="2400">
                <a:latin typeface="Times New Roman" charset="0"/>
              </a:endParaRPr>
            </a:p>
          </p:txBody>
        </p:sp>
        <p:sp>
          <p:nvSpPr>
            <p:cNvPr id="13332" name="AutoShape 21"/>
            <p:cNvSpPr>
              <a:spLocks noChangeArrowheads="1"/>
            </p:cNvSpPr>
            <p:nvPr/>
          </p:nvSpPr>
          <p:spPr bwMode="auto">
            <a:xfrm>
              <a:off x="3243" y="3385"/>
              <a:ext cx="635" cy="182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0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fi-FI" sz="2400">
                <a:latin typeface="Times New Roman" charset="0"/>
              </a:endParaRPr>
            </a:p>
          </p:txBody>
        </p:sp>
        <p:sp>
          <p:nvSpPr>
            <p:cNvPr id="13333" name="Text Box 22"/>
            <p:cNvSpPr txBox="1">
              <a:spLocks noChangeArrowheads="1"/>
            </p:cNvSpPr>
            <p:nvPr/>
          </p:nvSpPr>
          <p:spPr bwMode="auto">
            <a:xfrm>
              <a:off x="3218" y="3329"/>
              <a:ext cx="92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0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1" lang="fi-FI" altLang="fi-FI" sz="2400" b="1">
                  <a:solidFill>
                    <a:schemeClr val="bg1"/>
                  </a:solidFill>
                </a:rPr>
                <a:t>MPlus</a:t>
              </a:r>
              <a:endParaRPr kumimoji="1" lang="en-US" altLang="fi-FI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3419153" y="1500429"/>
            <a:ext cx="2881313" cy="5153025"/>
            <a:chOff x="2925" y="436"/>
            <a:chExt cx="1815" cy="3246"/>
          </a:xfrm>
        </p:grpSpPr>
        <p:grpSp>
          <p:nvGrpSpPr>
            <p:cNvPr id="13323" name="Group 24"/>
            <p:cNvGrpSpPr>
              <a:grpSpLocks/>
            </p:cNvGrpSpPr>
            <p:nvPr/>
          </p:nvGrpSpPr>
          <p:grpSpPr bwMode="auto">
            <a:xfrm>
              <a:off x="2925" y="436"/>
              <a:ext cx="1185" cy="1724"/>
              <a:chOff x="2925" y="436"/>
              <a:chExt cx="1185" cy="1724"/>
            </a:xfrm>
          </p:grpSpPr>
          <p:sp>
            <p:nvSpPr>
              <p:cNvPr id="13328" name="Rectangle 25"/>
              <p:cNvSpPr>
                <a:spLocks noChangeArrowheads="1"/>
              </p:cNvSpPr>
              <p:nvPr/>
            </p:nvSpPr>
            <p:spPr bwMode="auto">
              <a:xfrm>
                <a:off x="2925" y="436"/>
                <a:ext cx="953" cy="1724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fi-FI" sz="2400">
                  <a:latin typeface="Times New Roman" charset="0"/>
                </a:endParaRPr>
              </a:p>
            </p:txBody>
          </p:sp>
          <p:sp>
            <p:nvSpPr>
              <p:cNvPr id="13329" name="AutoShape 26"/>
              <p:cNvSpPr>
                <a:spLocks noChangeArrowheads="1"/>
              </p:cNvSpPr>
              <p:nvPr/>
            </p:nvSpPr>
            <p:spPr bwMode="auto">
              <a:xfrm>
                <a:off x="3891" y="618"/>
                <a:ext cx="182" cy="953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fi-FI" sz="2400">
                  <a:latin typeface="Times New Roman" charset="0"/>
                </a:endParaRPr>
              </a:p>
            </p:txBody>
          </p:sp>
          <p:sp>
            <p:nvSpPr>
              <p:cNvPr id="13330" name="Text Box 27"/>
              <p:cNvSpPr txBox="1">
                <a:spLocks noChangeArrowheads="1"/>
              </p:cNvSpPr>
              <p:nvPr/>
            </p:nvSpPr>
            <p:spPr bwMode="auto">
              <a:xfrm>
                <a:off x="3866" y="617"/>
                <a:ext cx="244" cy="9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1" lang="fi-FI" altLang="fi-FI" sz="2400" b="1">
                    <a:solidFill>
                      <a:schemeClr val="bg1"/>
                    </a:solidFill>
                  </a:rPr>
                  <a:t>S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1" lang="fi-FI" altLang="fi-FI" sz="2400" b="1">
                    <a:solidFill>
                      <a:schemeClr val="bg1"/>
                    </a:solidFill>
                  </a:rPr>
                  <a:t>P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1" lang="fi-FI" altLang="fi-FI" sz="2400" b="1">
                    <a:solidFill>
                      <a:schemeClr val="bg1"/>
                    </a:solidFill>
                  </a:rPr>
                  <a:t>S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1" lang="fi-FI" altLang="fi-FI" sz="2400" b="1">
                    <a:solidFill>
                      <a:schemeClr val="bg1"/>
                    </a:solidFill>
                  </a:rPr>
                  <a:t>S</a:t>
                </a:r>
                <a:endParaRPr kumimoji="1" lang="en-US" altLang="fi-FI" sz="24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324" name="Rectangle 28"/>
            <p:cNvSpPr>
              <a:spLocks noChangeArrowheads="1"/>
            </p:cNvSpPr>
            <p:nvPr/>
          </p:nvSpPr>
          <p:spPr bwMode="auto">
            <a:xfrm>
              <a:off x="2925" y="3546"/>
              <a:ext cx="273" cy="13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0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fi-FI" sz="2400">
                <a:latin typeface="Times New Roman" charset="0"/>
              </a:endParaRPr>
            </a:p>
          </p:txBody>
        </p:sp>
        <p:sp>
          <p:nvSpPr>
            <p:cNvPr id="13325" name="Line 29"/>
            <p:cNvSpPr>
              <a:spLocks noChangeShapeType="1"/>
            </p:cNvSpPr>
            <p:nvPr/>
          </p:nvSpPr>
          <p:spPr bwMode="auto">
            <a:xfrm>
              <a:off x="3198" y="3612"/>
              <a:ext cx="154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fi-FI"/>
            </a:p>
          </p:txBody>
        </p:sp>
        <p:sp>
          <p:nvSpPr>
            <p:cNvPr id="13326" name="Line 30"/>
            <p:cNvSpPr>
              <a:spLocks noChangeShapeType="1"/>
            </p:cNvSpPr>
            <p:nvPr/>
          </p:nvSpPr>
          <p:spPr bwMode="auto">
            <a:xfrm>
              <a:off x="4740" y="2115"/>
              <a:ext cx="0" cy="149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i-FI"/>
            </a:p>
          </p:txBody>
        </p:sp>
        <p:sp>
          <p:nvSpPr>
            <p:cNvPr id="13327" name="Line 31"/>
            <p:cNvSpPr>
              <a:spLocks noChangeShapeType="1"/>
            </p:cNvSpPr>
            <p:nvPr/>
          </p:nvSpPr>
          <p:spPr bwMode="auto">
            <a:xfrm>
              <a:off x="3878" y="2115"/>
              <a:ext cx="86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072ABD4F-8878-0744-9B67-21CEE5951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Statistical analyses</a:t>
            </a:r>
          </a:p>
        </p:txBody>
      </p:sp>
    </p:spTree>
    <p:extLst>
      <p:ext uri="{BB962C8B-B14F-4D97-AF65-F5344CB8AC3E}">
        <p14:creationId xmlns:p14="http://schemas.microsoft.com/office/powerpoint/2010/main" val="293101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8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33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909638" y="1341438"/>
            <a:ext cx="8229600" cy="4422775"/>
          </a:xfrm>
        </p:spPr>
        <p:txBody>
          <a:bodyPr/>
          <a:lstStyle/>
          <a:p>
            <a:pPr eaLnBrk="1" hangingPunct="1"/>
            <a:r>
              <a:rPr lang="en-US" altLang="fi-FI" sz="2800">
                <a:latin typeface="Calibri" charset="0"/>
                <a:ea typeface="ＭＳ Ｐゴシック" charset="-128"/>
                <a:cs typeface="Arial" charset="0"/>
              </a:rPr>
              <a:t>In the social science researchers point of view, the requirements of traditional frequentistic statistical analysis are very challenging. </a:t>
            </a:r>
          </a:p>
          <a:p>
            <a:pPr eaLnBrk="1" hangingPunct="1"/>
            <a:r>
              <a:rPr lang="en-US" altLang="fi-FI" sz="2800">
                <a:latin typeface="Calibri" charset="0"/>
                <a:ea typeface="ＭＳ Ｐゴシック" charset="-128"/>
                <a:cs typeface="Arial" charset="0"/>
              </a:rPr>
              <a:t>For example, the assumption of normality of both the phenomena under investigation and the data is prerequisite for traditional parametric frequentistic calculations. 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84250" y="4524375"/>
            <a:ext cx="7073900" cy="974725"/>
            <a:chOff x="113" y="2760"/>
            <a:chExt cx="4456" cy="614"/>
          </a:xfrm>
        </p:grpSpPr>
        <p:grpSp>
          <p:nvGrpSpPr>
            <p:cNvPr id="23580" name="Group 6"/>
            <p:cNvGrpSpPr>
              <a:grpSpLocks/>
            </p:cNvGrpSpPr>
            <p:nvPr/>
          </p:nvGrpSpPr>
          <p:grpSpPr bwMode="auto">
            <a:xfrm>
              <a:off x="113" y="2760"/>
              <a:ext cx="4456" cy="614"/>
              <a:chOff x="113" y="2760"/>
              <a:chExt cx="4456" cy="614"/>
            </a:xfrm>
          </p:grpSpPr>
          <p:sp>
            <p:nvSpPr>
              <p:cNvPr id="23582" name="AutoShape 7"/>
              <p:cNvSpPr>
                <a:spLocks noChangeArrowheads="1"/>
              </p:cNvSpPr>
              <p:nvPr/>
            </p:nvSpPr>
            <p:spPr bwMode="auto">
              <a:xfrm>
                <a:off x="1156" y="2906"/>
                <a:ext cx="1134" cy="136"/>
              </a:xfrm>
              <a:prstGeom prst="roundRect">
                <a:avLst>
                  <a:gd name="adj" fmla="val 16667"/>
                </a:avLst>
              </a:prstGeom>
              <a:solidFill>
                <a:srgbClr val="FFCC00"/>
              </a:solidFill>
              <a:ln w="9525"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contourW="12700" prstMaterial="legacyMatte">
                <a:bevelT w="13500" h="13500" prst="angle"/>
                <a:bevelB w="13500" h="13500" prst="angle"/>
                <a:extrusionClr>
                  <a:srgbClr val="FFCC00"/>
                </a:extrusionClr>
                <a:contourClr>
                  <a:srgbClr val="FFCC00"/>
                </a:contourClr>
              </a:sp3d>
            </p:spPr>
            <p:txBody>
              <a:bodyPr wrap="none" anchor="ctr">
                <a:spAutoFit/>
                <a:flatTx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fi-FI" sz="2400">
                  <a:latin typeface="Times New Roman" charset="0"/>
                </a:endParaRPr>
              </a:p>
            </p:txBody>
          </p:sp>
          <p:sp>
            <p:nvSpPr>
              <p:cNvPr id="23583" name="Text Box 8"/>
              <p:cNvSpPr txBox="1">
                <a:spLocks noChangeArrowheads="1"/>
              </p:cNvSpPr>
              <p:nvPr/>
            </p:nvSpPr>
            <p:spPr bwMode="auto">
              <a:xfrm>
                <a:off x="2413" y="2840"/>
                <a:ext cx="215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1" lang="fi-FI" altLang="fi-FI" sz="2000">
                    <a:solidFill>
                      <a:schemeClr val="tx2"/>
                    </a:solidFill>
                  </a:rPr>
                  <a:t>age, income, temperature, .. </a:t>
                </a:r>
              </a:p>
            </p:txBody>
          </p:sp>
          <p:sp>
            <p:nvSpPr>
              <p:cNvPr id="23584" name="Text Box 9"/>
              <p:cNvSpPr txBox="1">
                <a:spLocks noChangeArrowheads="1"/>
              </p:cNvSpPr>
              <p:nvPr/>
            </p:nvSpPr>
            <p:spPr bwMode="auto">
              <a:xfrm>
                <a:off x="113" y="2840"/>
                <a:ext cx="92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1" lang="fi-FI" altLang="fi-FI" sz="2000">
                    <a:solidFill>
                      <a:schemeClr val="tx2"/>
                    </a:solidFill>
                  </a:rPr>
                  <a:t>Continuous</a:t>
                </a:r>
                <a:endParaRPr kumimoji="1" lang="en-US" altLang="fi-FI" sz="2000">
                  <a:solidFill>
                    <a:schemeClr val="tx2"/>
                  </a:solidFill>
                </a:endParaRPr>
              </a:p>
            </p:txBody>
          </p:sp>
          <p:sp>
            <p:nvSpPr>
              <p:cNvPr id="23585" name="Line 10"/>
              <p:cNvSpPr>
                <a:spLocks noChangeShapeType="1"/>
              </p:cNvSpPr>
              <p:nvPr/>
            </p:nvSpPr>
            <p:spPr bwMode="auto">
              <a:xfrm>
                <a:off x="1126" y="2760"/>
                <a:ext cx="0" cy="363"/>
              </a:xfrm>
              <a:prstGeom prst="line">
                <a:avLst/>
              </a:prstGeom>
              <a:noFill/>
              <a:ln w="28575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fi-FI"/>
              </a:p>
            </p:txBody>
          </p:sp>
          <p:sp>
            <p:nvSpPr>
              <p:cNvPr id="23586" name="Line 11"/>
              <p:cNvSpPr>
                <a:spLocks noChangeShapeType="1"/>
              </p:cNvSpPr>
              <p:nvPr/>
            </p:nvSpPr>
            <p:spPr bwMode="auto">
              <a:xfrm>
                <a:off x="1136" y="3113"/>
                <a:ext cx="1180" cy="0"/>
              </a:xfrm>
              <a:prstGeom prst="line">
                <a:avLst/>
              </a:prstGeom>
              <a:noFill/>
              <a:ln w="28575">
                <a:solidFill>
                  <a:srgbClr val="80808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fi-FI"/>
              </a:p>
            </p:txBody>
          </p:sp>
          <p:sp>
            <p:nvSpPr>
              <p:cNvPr id="23587" name="Text Box 12"/>
              <p:cNvSpPr txBox="1">
                <a:spLocks noChangeArrowheads="1"/>
              </p:cNvSpPr>
              <p:nvPr/>
            </p:nvSpPr>
            <p:spPr bwMode="auto">
              <a:xfrm>
                <a:off x="1050" y="3074"/>
                <a:ext cx="20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1" lang="fi-FI" altLang="fi-FI" sz="2000">
                    <a:solidFill>
                      <a:srgbClr val="808080"/>
                    </a:solidFill>
                  </a:rPr>
                  <a:t>0</a:t>
                </a:r>
                <a:endParaRPr kumimoji="1" lang="en-US" altLang="fi-FI" sz="2000">
                  <a:solidFill>
                    <a:srgbClr val="808080"/>
                  </a:solidFill>
                </a:endParaRPr>
              </a:p>
            </p:txBody>
          </p:sp>
          <p:sp>
            <p:nvSpPr>
              <p:cNvPr id="23588" name="Text Box 13"/>
              <p:cNvSpPr txBox="1">
                <a:spLocks noChangeArrowheads="1"/>
              </p:cNvSpPr>
              <p:nvPr/>
            </p:nvSpPr>
            <p:spPr bwMode="auto">
              <a:xfrm>
                <a:off x="2171" y="3047"/>
                <a:ext cx="341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1" lang="fi-FI" altLang="fi-FI" sz="2800">
                    <a:solidFill>
                      <a:srgbClr val="808080"/>
                    </a:solidFill>
                  </a:rPr>
                  <a:t>∞</a:t>
                </a:r>
              </a:p>
            </p:txBody>
          </p:sp>
        </p:grpSp>
        <p:sp>
          <p:nvSpPr>
            <p:cNvPr id="23581" name="Freeform 14"/>
            <p:cNvSpPr>
              <a:spLocks/>
            </p:cNvSpPr>
            <p:nvPr/>
          </p:nvSpPr>
          <p:spPr bwMode="auto">
            <a:xfrm>
              <a:off x="1156" y="2916"/>
              <a:ext cx="1044" cy="113"/>
            </a:xfrm>
            <a:custGeom>
              <a:avLst/>
              <a:gdLst>
                <a:gd name="T0" fmla="*/ 0 w 1044"/>
                <a:gd name="T1" fmla="*/ 106 h 113"/>
                <a:gd name="T2" fmla="*/ 91 w 1044"/>
                <a:gd name="T3" fmla="*/ 15 h 113"/>
                <a:gd name="T4" fmla="*/ 136 w 1044"/>
                <a:gd name="T5" fmla="*/ 60 h 113"/>
                <a:gd name="T6" fmla="*/ 182 w 1044"/>
                <a:gd name="T7" fmla="*/ 106 h 113"/>
                <a:gd name="T8" fmla="*/ 227 w 1044"/>
                <a:gd name="T9" fmla="*/ 60 h 113"/>
                <a:gd name="T10" fmla="*/ 273 w 1044"/>
                <a:gd name="T11" fmla="*/ 106 h 113"/>
                <a:gd name="T12" fmla="*/ 409 w 1044"/>
                <a:gd name="T13" fmla="*/ 15 h 113"/>
                <a:gd name="T14" fmla="*/ 454 w 1044"/>
                <a:gd name="T15" fmla="*/ 15 h 113"/>
                <a:gd name="T16" fmla="*/ 545 w 1044"/>
                <a:gd name="T17" fmla="*/ 60 h 113"/>
                <a:gd name="T18" fmla="*/ 635 w 1044"/>
                <a:gd name="T19" fmla="*/ 60 h 113"/>
                <a:gd name="T20" fmla="*/ 726 w 1044"/>
                <a:gd name="T21" fmla="*/ 60 h 113"/>
                <a:gd name="T22" fmla="*/ 726 w 1044"/>
                <a:gd name="T23" fmla="*/ 106 h 113"/>
                <a:gd name="T24" fmla="*/ 771 w 1044"/>
                <a:gd name="T25" fmla="*/ 15 h 113"/>
                <a:gd name="T26" fmla="*/ 862 w 1044"/>
                <a:gd name="T27" fmla="*/ 60 h 113"/>
                <a:gd name="T28" fmla="*/ 953 w 1044"/>
                <a:gd name="T29" fmla="*/ 15 h 113"/>
                <a:gd name="T30" fmla="*/ 1044 w 1044"/>
                <a:gd name="T31" fmla="*/ 15 h 1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4"/>
                <a:gd name="T49" fmla="*/ 0 h 113"/>
                <a:gd name="T50" fmla="*/ 1044 w 1044"/>
                <a:gd name="T51" fmla="*/ 113 h 11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4" h="113">
                  <a:moveTo>
                    <a:pt x="0" y="106"/>
                  </a:moveTo>
                  <a:cubicBezTo>
                    <a:pt x="34" y="64"/>
                    <a:pt x="68" y="23"/>
                    <a:pt x="91" y="15"/>
                  </a:cubicBezTo>
                  <a:cubicBezTo>
                    <a:pt x="114" y="7"/>
                    <a:pt x="121" y="45"/>
                    <a:pt x="136" y="60"/>
                  </a:cubicBezTo>
                  <a:cubicBezTo>
                    <a:pt x="151" y="75"/>
                    <a:pt x="167" y="106"/>
                    <a:pt x="182" y="106"/>
                  </a:cubicBezTo>
                  <a:cubicBezTo>
                    <a:pt x="197" y="106"/>
                    <a:pt x="212" y="60"/>
                    <a:pt x="227" y="60"/>
                  </a:cubicBezTo>
                  <a:cubicBezTo>
                    <a:pt x="242" y="60"/>
                    <a:pt x="243" y="113"/>
                    <a:pt x="273" y="106"/>
                  </a:cubicBezTo>
                  <a:cubicBezTo>
                    <a:pt x="303" y="99"/>
                    <a:pt x="379" y="30"/>
                    <a:pt x="409" y="15"/>
                  </a:cubicBezTo>
                  <a:cubicBezTo>
                    <a:pt x="439" y="0"/>
                    <a:pt x="431" y="8"/>
                    <a:pt x="454" y="15"/>
                  </a:cubicBezTo>
                  <a:cubicBezTo>
                    <a:pt x="477" y="22"/>
                    <a:pt x="515" y="53"/>
                    <a:pt x="545" y="60"/>
                  </a:cubicBezTo>
                  <a:cubicBezTo>
                    <a:pt x="575" y="67"/>
                    <a:pt x="605" y="60"/>
                    <a:pt x="635" y="60"/>
                  </a:cubicBezTo>
                  <a:cubicBezTo>
                    <a:pt x="665" y="60"/>
                    <a:pt x="711" y="52"/>
                    <a:pt x="726" y="60"/>
                  </a:cubicBezTo>
                  <a:cubicBezTo>
                    <a:pt x="741" y="68"/>
                    <a:pt x="719" y="113"/>
                    <a:pt x="726" y="106"/>
                  </a:cubicBezTo>
                  <a:cubicBezTo>
                    <a:pt x="733" y="99"/>
                    <a:pt x="748" y="23"/>
                    <a:pt x="771" y="15"/>
                  </a:cubicBezTo>
                  <a:cubicBezTo>
                    <a:pt x="794" y="7"/>
                    <a:pt x="832" y="60"/>
                    <a:pt x="862" y="60"/>
                  </a:cubicBezTo>
                  <a:cubicBezTo>
                    <a:pt x="892" y="60"/>
                    <a:pt x="923" y="22"/>
                    <a:pt x="953" y="15"/>
                  </a:cubicBezTo>
                  <a:cubicBezTo>
                    <a:pt x="983" y="8"/>
                    <a:pt x="1013" y="11"/>
                    <a:pt x="1044" y="15"/>
                  </a:cubicBez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fi-FI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984250" y="5678488"/>
            <a:ext cx="7835900" cy="774700"/>
            <a:chOff x="113" y="3487"/>
            <a:chExt cx="4936" cy="488"/>
          </a:xfrm>
        </p:grpSpPr>
        <p:grpSp>
          <p:nvGrpSpPr>
            <p:cNvPr id="23558" name="Group 16"/>
            <p:cNvGrpSpPr>
              <a:grpSpLocks/>
            </p:cNvGrpSpPr>
            <p:nvPr/>
          </p:nvGrpSpPr>
          <p:grpSpPr bwMode="auto">
            <a:xfrm>
              <a:off x="113" y="3487"/>
              <a:ext cx="4936" cy="488"/>
              <a:chOff x="113" y="3487"/>
              <a:chExt cx="4936" cy="488"/>
            </a:xfrm>
          </p:grpSpPr>
          <p:sp>
            <p:nvSpPr>
              <p:cNvPr id="23567" name="AutoShape 17"/>
              <p:cNvSpPr>
                <a:spLocks noChangeArrowheads="1"/>
              </p:cNvSpPr>
              <p:nvPr/>
            </p:nvSpPr>
            <p:spPr bwMode="auto">
              <a:xfrm>
                <a:off x="1156" y="3612"/>
                <a:ext cx="91" cy="136"/>
              </a:xfrm>
              <a:prstGeom prst="roundRect">
                <a:avLst>
                  <a:gd name="adj" fmla="val 16667"/>
                </a:avLst>
              </a:prstGeom>
              <a:solidFill>
                <a:srgbClr val="FFCC00"/>
              </a:solidFill>
              <a:ln w="9525"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contourW="12700" prstMaterial="legacyMatte">
                <a:bevelT w="13500" h="13500" prst="angle"/>
                <a:bevelB w="13500" h="13500" prst="angle"/>
                <a:extrusionClr>
                  <a:srgbClr val="FFCC00"/>
                </a:extrusionClr>
                <a:contourClr>
                  <a:srgbClr val="FFCC00"/>
                </a:contourClr>
              </a:sp3d>
            </p:spPr>
            <p:txBody>
              <a:bodyPr anchor="ctr">
                <a:spAutoFit/>
                <a:flatTx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fi-FI" sz="2400">
                  <a:latin typeface="Times New Roman" charset="0"/>
                </a:endParaRPr>
              </a:p>
            </p:txBody>
          </p:sp>
          <p:sp>
            <p:nvSpPr>
              <p:cNvPr id="23568" name="AutoShape 18"/>
              <p:cNvSpPr>
                <a:spLocks noChangeArrowheads="1"/>
              </p:cNvSpPr>
              <p:nvPr/>
            </p:nvSpPr>
            <p:spPr bwMode="auto">
              <a:xfrm>
                <a:off x="1292" y="3612"/>
                <a:ext cx="91" cy="136"/>
              </a:xfrm>
              <a:prstGeom prst="roundRect">
                <a:avLst>
                  <a:gd name="adj" fmla="val 16667"/>
                </a:avLst>
              </a:prstGeom>
              <a:solidFill>
                <a:srgbClr val="FFCC00"/>
              </a:solidFill>
              <a:ln w="9525"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contourW="12700" prstMaterial="legacyMatte">
                <a:bevelT w="13500" h="13500" prst="angle"/>
                <a:bevelB w="13500" h="13500" prst="angle"/>
                <a:extrusionClr>
                  <a:srgbClr val="FFCC00"/>
                </a:extrusionClr>
                <a:contourClr>
                  <a:srgbClr val="FFCC00"/>
                </a:contourClr>
              </a:sp3d>
            </p:spPr>
            <p:txBody>
              <a:bodyPr anchor="ctr">
                <a:spAutoFit/>
                <a:flatTx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fi-FI" sz="2400">
                  <a:latin typeface="Times New Roman" charset="0"/>
                </a:endParaRPr>
              </a:p>
            </p:txBody>
          </p:sp>
          <p:sp>
            <p:nvSpPr>
              <p:cNvPr id="23569" name="AutoShape 19"/>
              <p:cNvSpPr>
                <a:spLocks noChangeArrowheads="1"/>
              </p:cNvSpPr>
              <p:nvPr/>
            </p:nvSpPr>
            <p:spPr bwMode="auto">
              <a:xfrm>
                <a:off x="1428" y="3612"/>
                <a:ext cx="91" cy="136"/>
              </a:xfrm>
              <a:prstGeom prst="roundRect">
                <a:avLst>
                  <a:gd name="adj" fmla="val 16667"/>
                </a:avLst>
              </a:prstGeom>
              <a:solidFill>
                <a:srgbClr val="FFCC00"/>
              </a:solidFill>
              <a:ln w="9525"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contourW="12700" prstMaterial="legacyMatte">
                <a:bevelT w="13500" h="13500" prst="angle"/>
                <a:bevelB w="13500" h="13500" prst="angle"/>
                <a:extrusionClr>
                  <a:srgbClr val="FFCC00"/>
                </a:extrusionClr>
                <a:contourClr>
                  <a:srgbClr val="FFCC00"/>
                </a:contourClr>
              </a:sp3d>
            </p:spPr>
            <p:txBody>
              <a:bodyPr anchor="ctr">
                <a:spAutoFit/>
                <a:flatTx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fi-FI" sz="2400">
                  <a:latin typeface="Times New Roman" charset="0"/>
                </a:endParaRPr>
              </a:p>
            </p:txBody>
          </p:sp>
          <p:sp>
            <p:nvSpPr>
              <p:cNvPr id="23570" name="AutoShape 20"/>
              <p:cNvSpPr>
                <a:spLocks noChangeArrowheads="1"/>
              </p:cNvSpPr>
              <p:nvPr/>
            </p:nvSpPr>
            <p:spPr bwMode="auto">
              <a:xfrm>
                <a:off x="1564" y="3612"/>
                <a:ext cx="91" cy="136"/>
              </a:xfrm>
              <a:prstGeom prst="roundRect">
                <a:avLst>
                  <a:gd name="adj" fmla="val 16667"/>
                </a:avLst>
              </a:prstGeom>
              <a:solidFill>
                <a:srgbClr val="FFCC00"/>
              </a:solidFill>
              <a:ln w="9525"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contourW="12700" prstMaterial="legacyMatte">
                <a:bevelT w="13500" h="13500" prst="angle"/>
                <a:bevelB w="13500" h="13500" prst="angle"/>
                <a:extrusionClr>
                  <a:srgbClr val="FFCC00"/>
                </a:extrusionClr>
                <a:contourClr>
                  <a:srgbClr val="FFCC00"/>
                </a:contourClr>
              </a:sp3d>
            </p:spPr>
            <p:txBody>
              <a:bodyPr anchor="ctr">
                <a:spAutoFit/>
                <a:flatTx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fi-FI" sz="2400">
                  <a:latin typeface="Times New Roman" charset="0"/>
                </a:endParaRPr>
              </a:p>
            </p:txBody>
          </p:sp>
          <p:sp>
            <p:nvSpPr>
              <p:cNvPr id="23571" name="AutoShape 21"/>
              <p:cNvSpPr>
                <a:spLocks noChangeArrowheads="1"/>
              </p:cNvSpPr>
              <p:nvPr/>
            </p:nvSpPr>
            <p:spPr bwMode="auto">
              <a:xfrm>
                <a:off x="1700" y="3612"/>
                <a:ext cx="91" cy="136"/>
              </a:xfrm>
              <a:prstGeom prst="roundRect">
                <a:avLst>
                  <a:gd name="adj" fmla="val 16667"/>
                </a:avLst>
              </a:prstGeom>
              <a:solidFill>
                <a:srgbClr val="FFCC00"/>
              </a:solidFill>
              <a:ln w="9525"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contourW="12700" prstMaterial="legacyMatte">
                <a:bevelT w="13500" h="13500" prst="angle"/>
                <a:bevelB w="13500" h="13500" prst="angle"/>
                <a:extrusionClr>
                  <a:srgbClr val="FFCC00"/>
                </a:extrusionClr>
                <a:contourClr>
                  <a:srgbClr val="FFCC00"/>
                </a:contourClr>
              </a:sp3d>
            </p:spPr>
            <p:txBody>
              <a:bodyPr anchor="ctr">
                <a:spAutoFit/>
                <a:flatTx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fi-FI" sz="2400">
                  <a:latin typeface="Times New Roman" charset="0"/>
                </a:endParaRPr>
              </a:p>
            </p:txBody>
          </p:sp>
          <p:sp>
            <p:nvSpPr>
              <p:cNvPr id="23572" name="AutoShape 22"/>
              <p:cNvSpPr>
                <a:spLocks noChangeArrowheads="1"/>
              </p:cNvSpPr>
              <p:nvPr/>
            </p:nvSpPr>
            <p:spPr bwMode="auto">
              <a:xfrm>
                <a:off x="1836" y="3612"/>
                <a:ext cx="91" cy="136"/>
              </a:xfrm>
              <a:prstGeom prst="roundRect">
                <a:avLst>
                  <a:gd name="adj" fmla="val 16667"/>
                </a:avLst>
              </a:prstGeom>
              <a:solidFill>
                <a:srgbClr val="FFCC00"/>
              </a:solidFill>
              <a:ln w="9525"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contourW="12700" prstMaterial="legacyMatte">
                <a:bevelT w="13500" h="13500" prst="angle"/>
                <a:bevelB w="13500" h="13500" prst="angle"/>
                <a:extrusionClr>
                  <a:srgbClr val="FFCC00"/>
                </a:extrusionClr>
                <a:contourClr>
                  <a:srgbClr val="FFCC00"/>
                </a:contourClr>
              </a:sp3d>
            </p:spPr>
            <p:txBody>
              <a:bodyPr anchor="ctr">
                <a:spAutoFit/>
                <a:flatTx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fi-FI" sz="2400">
                  <a:latin typeface="Times New Roman" charset="0"/>
                </a:endParaRPr>
              </a:p>
            </p:txBody>
          </p:sp>
          <p:sp>
            <p:nvSpPr>
              <p:cNvPr id="23573" name="AutoShape 23"/>
              <p:cNvSpPr>
                <a:spLocks noChangeArrowheads="1"/>
              </p:cNvSpPr>
              <p:nvPr/>
            </p:nvSpPr>
            <p:spPr bwMode="auto">
              <a:xfrm>
                <a:off x="1972" y="3612"/>
                <a:ext cx="91" cy="136"/>
              </a:xfrm>
              <a:prstGeom prst="roundRect">
                <a:avLst>
                  <a:gd name="adj" fmla="val 16667"/>
                </a:avLst>
              </a:prstGeom>
              <a:solidFill>
                <a:srgbClr val="FFCC00"/>
              </a:solidFill>
              <a:ln w="9525"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contourW="12700" prstMaterial="legacyMatte">
                <a:bevelT w="13500" h="13500" prst="angle"/>
                <a:bevelB w="13500" h="13500" prst="angle"/>
                <a:extrusionClr>
                  <a:srgbClr val="FFCC00"/>
                </a:extrusionClr>
                <a:contourClr>
                  <a:srgbClr val="FFCC00"/>
                </a:contourClr>
              </a:sp3d>
            </p:spPr>
            <p:txBody>
              <a:bodyPr anchor="ctr">
                <a:spAutoFit/>
                <a:flatTx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fi-FI" sz="2400">
                  <a:latin typeface="Times New Roman" charset="0"/>
                </a:endParaRPr>
              </a:p>
            </p:txBody>
          </p:sp>
          <p:sp>
            <p:nvSpPr>
              <p:cNvPr id="23574" name="AutoShape 24"/>
              <p:cNvSpPr>
                <a:spLocks noChangeArrowheads="1"/>
              </p:cNvSpPr>
              <p:nvPr/>
            </p:nvSpPr>
            <p:spPr bwMode="auto">
              <a:xfrm>
                <a:off x="2108" y="3612"/>
                <a:ext cx="91" cy="136"/>
              </a:xfrm>
              <a:prstGeom prst="roundRect">
                <a:avLst>
                  <a:gd name="adj" fmla="val 16667"/>
                </a:avLst>
              </a:prstGeom>
              <a:solidFill>
                <a:srgbClr val="FFCC00"/>
              </a:solidFill>
              <a:ln w="9525"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contourW="12700" prstMaterial="legacyMatte">
                <a:bevelT w="13500" h="13500" prst="angle"/>
                <a:bevelB w="13500" h="13500" prst="angle"/>
                <a:extrusionClr>
                  <a:srgbClr val="FFCC00"/>
                </a:extrusionClr>
                <a:contourClr>
                  <a:srgbClr val="FFCC00"/>
                </a:contourClr>
              </a:sp3d>
            </p:spPr>
            <p:txBody>
              <a:bodyPr anchor="ctr">
                <a:spAutoFit/>
                <a:flatTx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fi-FI" sz="2400">
                  <a:latin typeface="Times New Roman" charset="0"/>
                </a:endParaRPr>
              </a:p>
            </p:txBody>
          </p:sp>
          <p:sp>
            <p:nvSpPr>
              <p:cNvPr id="23575" name="Text Box 25"/>
              <p:cNvSpPr txBox="1">
                <a:spLocks noChangeArrowheads="1"/>
              </p:cNvSpPr>
              <p:nvPr/>
            </p:nvSpPr>
            <p:spPr bwMode="auto">
              <a:xfrm>
                <a:off x="2413" y="3487"/>
                <a:ext cx="2636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1" lang="fi-FI" altLang="fi-FI" sz="2000">
                    <a:solidFill>
                      <a:schemeClr val="tx2"/>
                    </a:solidFill>
                  </a:rPr>
                  <a:t>FSIQ in the WAIS-III, Likert –scale, 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1" lang="fi-FI" altLang="fi-FI" sz="2000">
                    <a:solidFill>
                      <a:schemeClr val="tx2"/>
                    </a:solidFill>
                  </a:rPr>
                  <a:t>favourite colors, gender, .. </a:t>
                </a:r>
                <a:endParaRPr kumimoji="1" lang="en-US" altLang="fi-FI" sz="2000">
                  <a:solidFill>
                    <a:schemeClr val="tx2"/>
                  </a:solidFill>
                </a:endParaRPr>
              </a:p>
            </p:txBody>
          </p:sp>
          <p:sp>
            <p:nvSpPr>
              <p:cNvPr id="23576" name="Text Box 26"/>
              <p:cNvSpPr txBox="1">
                <a:spLocks noChangeArrowheads="1"/>
              </p:cNvSpPr>
              <p:nvPr/>
            </p:nvSpPr>
            <p:spPr bwMode="auto">
              <a:xfrm>
                <a:off x="113" y="3487"/>
                <a:ext cx="703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1" lang="fi-FI" altLang="fi-FI" sz="2000">
                    <a:solidFill>
                      <a:schemeClr val="tx2"/>
                    </a:solidFill>
                  </a:rPr>
                  <a:t>Discrete</a:t>
                </a:r>
                <a:endParaRPr kumimoji="1" lang="en-US" altLang="fi-FI" sz="2000">
                  <a:solidFill>
                    <a:schemeClr val="tx2"/>
                  </a:solidFill>
                </a:endParaRPr>
              </a:p>
            </p:txBody>
          </p:sp>
          <p:sp>
            <p:nvSpPr>
              <p:cNvPr id="23577" name="Text Box 27"/>
              <p:cNvSpPr txBox="1">
                <a:spLocks noChangeArrowheads="1"/>
              </p:cNvSpPr>
              <p:nvPr/>
            </p:nvSpPr>
            <p:spPr bwMode="auto">
              <a:xfrm>
                <a:off x="1100" y="3725"/>
                <a:ext cx="20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1" lang="fi-FI" altLang="fi-FI" sz="2000">
                    <a:solidFill>
                      <a:srgbClr val="808080"/>
                    </a:solidFill>
                  </a:rPr>
                  <a:t>0</a:t>
                </a:r>
                <a:endParaRPr kumimoji="1" lang="en-US" altLang="fi-FI" sz="2000">
                  <a:solidFill>
                    <a:srgbClr val="808080"/>
                  </a:solidFill>
                </a:endParaRPr>
              </a:p>
            </p:txBody>
          </p:sp>
          <p:sp>
            <p:nvSpPr>
              <p:cNvPr id="23578" name="Text Box 28"/>
              <p:cNvSpPr txBox="1">
                <a:spLocks noChangeArrowheads="1"/>
              </p:cNvSpPr>
              <p:nvPr/>
            </p:nvSpPr>
            <p:spPr bwMode="auto">
              <a:xfrm>
                <a:off x="1231" y="3724"/>
                <a:ext cx="20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1" lang="fi-FI" altLang="fi-FI" sz="2000">
                    <a:solidFill>
                      <a:srgbClr val="808080"/>
                    </a:solidFill>
                  </a:rPr>
                  <a:t>1</a:t>
                </a:r>
                <a:endParaRPr kumimoji="1" lang="en-US" altLang="fi-FI" sz="2000">
                  <a:solidFill>
                    <a:srgbClr val="808080"/>
                  </a:solidFill>
                </a:endParaRPr>
              </a:p>
            </p:txBody>
          </p:sp>
          <p:sp>
            <p:nvSpPr>
              <p:cNvPr id="23579" name="Text Box 29"/>
              <p:cNvSpPr txBox="1">
                <a:spLocks noChangeArrowheads="1"/>
              </p:cNvSpPr>
              <p:nvPr/>
            </p:nvSpPr>
            <p:spPr bwMode="auto">
              <a:xfrm>
                <a:off x="1373" y="3723"/>
                <a:ext cx="38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1" lang="fi-FI" altLang="fi-FI" sz="2000">
                    <a:solidFill>
                      <a:srgbClr val="808080"/>
                    </a:solidFill>
                  </a:rPr>
                  <a:t>2, ..</a:t>
                </a:r>
                <a:endParaRPr kumimoji="1" lang="en-US" altLang="fi-FI" sz="2000">
                  <a:solidFill>
                    <a:srgbClr val="808080"/>
                  </a:solidFill>
                </a:endParaRPr>
              </a:p>
            </p:txBody>
          </p:sp>
        </p:grpSp>
        <p:sp>
          <p:nvSpPr>
            <p:cNvPr id="23559" name="Line 30"/>
            <p:cNvSpPr>
              <a:spLocks noChangeShapeType="1"/>
            </p:cNvSpPr>
            <p:nvPr/>
          </p:nvSpPr>
          <p:spPr bwMode="auto">
            <a:xfrm flipV="1">
              <a:off x="1202" y="3657"/>
              <a:ext cx="0" cy="9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fi-FI"/>
            </a:p>
          </p:txBody>
        </p:sp>
        <p:sp>
          <p:nvSpPr>
            <p:cNvPr id="23560" name="Line 31"/>
            <p:cNvSpPr>
              <a:spLocks noChangeShapeType="1"/>
            </p:cNvSpPr>
            <p:nvPr/>
          </p:nvSpPr>
          <p:spPr bwMode="auto">
            <a:xfrm flipV="1">
              <a:off x="1338" y="3702"/>
              <a:ext cx="0" cy="4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i-FI"/>
            </a:p>
          </p:txBody>
        </p:sp>
        <p:sp>
          <p:nvSpPr>
            <p:cNvPr id="23561" name="Line 32"/>
            <p:cNvSpPr>
              <a:spLocks noChangeShapeType="1"/>
            </p:cNvSpPr>
            <p:nvPr/>
          </p:nvSpPr>
          <p:spPr bwMode="auto">
            <a:xfrm flipV="1">
              <a:off x="1474" y="3702"/>
              <a:ext cx="0" cy="4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i-FI"/>
            </a:p>
          </p:txBody>
        </p:sp>
        <p:sp>
          <p:nvSpPr>
            <p:cNvPr id="23562" name="Line 33"/>
            <p:cNvSpPr>
              <a:spLocks noChangeShapeType="1"/>
            </p:cNvSpPr>
            <p:nvPr/>
          </p:nvSpPr>
          <p:spPr bwMode="auto">
            <a:xfrm flipV="1">
              <a:off x="1610" y="3612"/>
              <a:ext cx="0" cy="13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i-FI"/>
            </a:p>
          </p:txBody>
        </p:sp>
        <p:sp>
          <p:nvSpPr>
            <p:cNvPr id="23563" name="Line 34"/>
            <p:cNvSpPr>
              <a:spLocks noChangeShapeType="1"/>
            </p:cNvSpPr>
            <p:nvPr/>
          </p:nvSpPr>
          <p:spPr bwMode="auto">
            <a:xfrm flipV="1">
              <a:off x="1746" y="3657"/>
              <a:ext cx="0" cy="9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i-FI"/>
            </a:p>
          </p:txBody>
        </p:sp>
        <p:sp>
          <p:nvSpPr>
            <p:cNvPr id="23564" name="Line 35"/>
            <p:cNvSpPr>
              <a:spLocks noChangeShapeType="1"/>
            </p:cNvSpPr>
            <p:nvPr/>
          </p:nvSpPr>
          <p:spPr bwMode="auto">
            <a:xfrm flipV="1">
              <a:off x="1882" y="3702"/>
              <a:ext cx="0" cy="4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i-FI"/>
            </a:p>
          </p:txBody>
        </p:sp>
        <p:sp>
          <p:nvSpPr>
            <p:cNvPr id="23565" name="Line 36"/>
            <p:cNvSpPr>
              <a:spLocks noChangeShapeType="1"/>
            </p:cNvSpPr>
            <p:nvPr/>
          </p:nvSpPr>
          <p:spPr bwMode="auto">
            <a:xfrm flipV="1">
              <a:off x="2018" y="3657"/>
              <a:ext cx="0" cy="9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i-FI"/>
            </a:p>
          </p:txBody>
        </p:sp>
        <p:sp>
          <p:nvSpPr>
            <p:cNvPr id="23566" name="Line 37"/>
            <p:cNvSpPr>
              <a:spLocks noChangeShapeType="1"/>
            </p:cNvSpPr>
            <p:nvPr/>
          </p:nvSpPr>
          <p:spPr bwMode="auto">
            <a:xfrm flipV="1">
              <a:off x="2154" y="3657"/>
              <a:ext cx="0" cy="9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i-FI"/>
            </a:p>
          </p:txBody>
        </p:sp>
      </p:grpSp>
      <p:sp>
        <p:nvSpPr>
          <p:cNvPr id="3" name="Otsikko 2">
            <a:extLst>
              <a:ext uri="{FF2B5EF4-FFF2-40B4-BE49-F238E27FC236}">
                <a16:creationId xmlns:a16="http://schemas.microsoft.com/office/drawing/2014/main" id="{8B8C56D0-3CB9-5945-B5E4-C7F759FCB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Statistical analyses</a:t>
            </a:r>
          </a:p>
        </p:txBody>
      </p:sp>
    </p:spTree>
    <p:extLst>
      <p:ext uri="{BB962C8B-B14F-4D97-AF65-F5344CB8AC3E}">
        <p14:creationId xmlns:p14="http://schemas.microsoft.com/office/powerpoint/2010/main" val="11351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668338" y="1052513"/>
            <a:ext cx="8229600" cy="44227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fi-FI" sz="2800" dirty="0">
                <a:latin typeface="Calibri" charset="0"/>
                <a:ea typeface="ＭＳ Ｐゴシック" charset="-128"/>
                <a:cs typeface="Arial" charset="0"/>
              </a:rPr>
              <a:t>In situations where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fi-FI" sz="2400" dirty="0">
                <a:latin typeface="Calibri" charset="0"/>
                <a:ea typeface="ＭＳ Ｐゴシック" charset="-128"/>
                <a:cs typeface="Arial" charset="0"/>
              </a:rPr>
              <a:t>a latent construct cannot be appropriately represented as a continuous variable,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fi-FI" sz="2400" dirty="0">
                <a:latin typeface="Calibri" charset="0"/>
                <a:ea typeface="ＭＳ Ｐゴシック" charset="-128"/>
                <a:cs typeface="Arial" charset="0"/>
              </a:rPr>
              <a:t>ordinal or discrete indicators do not reflect underlying continuous variables,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fi-FI" sz="2400" dirty="0">
                <a:latin typeface="Calibri" charset="0"/>
                <a:ea typeface="ＭＳ Ｐゴシック" charset="-128"/>
                <a:cs typeface="Arial" charset="0"/>
              </a:rPr>
              <a:t>the latent variables cannot be assumed to be normally distributed,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fi-FI" sz="2800" dirty="0">
                <a:latin typeface="Calibri" charset="0"/>
                <a:ea typeface="ＭＳ Ｐゴシック" charset="-128"/>
                <a:cs typeface="Arial" charset="0"/>
              </a:rPr>
              <a:t>traditional Gaussian modeling is not appropriate.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fi-FI" sz="2800" dirty="0">
                <a:latin typeface="Calibri" charset="0"/>
                <a:ea typeface="ＭＳ Ｐゴシック" charset="-128"/>
                <a:cs typeface="Arial" charset="0"/>
              </a:rPr>
              <a:t>In addition, normal distribution analysis sets minimum requirements for the number of observations, and the measurement level of variables should be continuous. 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BE9F521-032E-8847-B3E8-07BD7F850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Statistical analyses</a:t>
            </a:r>
          </a:p>
        </p:txBody>
      </p:sp>
    </p:spTree>
    <p:extLst>
      <p:ext uri="{BB962C8B-B14F-4D97-AF65-F5344CB8AC3E}">
        <p14:creationId xmlns:p14="http://schemas.microsoft.com/office/powerpoint/2010/main" val="2138180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88024" y="1600200"/>
            <a:ext cx="4356100" cy="5141913"/>
          </a:xfrm>
          <a:noFill/>
        </p:spPr>
        <p:txBody>
          <a:bodyPr wrap="none"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fi-FI" sz="2000" b="1">
                <a:solidFill>
                  <a:schemeClr val="accent4">
                    <a:lumMod val="75000"/>
                  </a:schemeClr>
                </a:solidFill>
                <a:latin typeface="Verdana" charset="0"/>
              </a:rPr>
              <a:t>Non-parametric stastistics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fi-FI" sz="1400">
              <a:solidFill>
                <a:schemeClr val="accent4">
                  <a:lumMod val="75000"/>
                </a:schemeClr>
              </a:solidFill>
              <a:latin typeface="Verdana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fi-FI" sz="1400">
                <a:solidFill>
                  <a:schemeClr val="accent4">
                    <a:lumMod val="75000"/>
                  </a:schemeClr>
                </a:solidFill>
                <a:latin typeface="Verdana" charset="0"/>
              </a:rPr>
              <a:t>Chi-square </a:t>
            </a:r>
            <a:r>
              <a:rPr lang="en-US" altLang="fi-FI" sz="1400">
                <a:solidFill>
                  <a:schemeClr val="accent4">
                    <a:lumMod val="75000"/>
                  </a:schemeClr>
                </a:solidFill>
                <a:latin typeface="Verdana" charset="0"/>
                <a:sym typeface="Symbol" charset="2"/>
              </a:rPr>
              <a:t></a:t>
            </a:r>
            <a:r>
              <a:rPr lang="en-US" altLang="fi-FI" sz="1400" baseline="30000">
                <a:solidFill>
                  <a:schemeClr val="accent4">
                    <a:lumMod val="75000"/>
                  </a:schemeClr>
                </a:solidFill>
                <a:latin typeface="Verdana" charset="0"/>
                <a:sym typeface="Symbol" charset="2"/>
              </a:rPr>
              <a:t>2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fi-FI" sz="1400">
                <a:solidFill>
                  <a:schemeClr val="accent4">
                    <a:lumMod val="75000"/>
                  </a:schemeClr>
                </a:solidFill>
                <a:latin typeface="Verdana" charset="0"/>
              </a:rPr>
              <a:t>Multiway Frequency Analysis </a:t>
            </a:r>
            <a:r>
              <a:rPr lang="en-US" altLang="fi-FI" sz="1400">
                <a:solidFill>
                  <a:schemeClr val="accent4">
                    <a:lumMod val="75000"/>
                  </a:schemeClr>
                </a:solidFill>
                <a:latin typeface="Verdana" charset="0"/>
                <a:sym typeface="Symbol" charset="2"/>
              </a:rPr>
              <a:t></a:t>
            </a:r>
            <a:r>
              <a:rPr lang="en-US" altLang="fi-FI" sz="1400" baseline="30000">
                <a:solidFill>
                  <a:schemeClr val="accent4">
                    <a:lumMod val="75000"/>
                  </a:schemeClr>
                </a:solidFill>
                <a:latin typeface="Verdana" charset="0"/>
                <a:sym typeface="Symbol" charset="2"/>
              </a:rPr>
              <a:t>2</a:t>
            </a:r>
            <a:endParaRPr lang="en-US" altLang="fi-FI" sz="1400">
              <a:solidFill>
                <a:schemeClr val="accent4">
                  <a:lumMod val="75000"/>
                </a:schemeClr>
              </a:solidFill>
              <a:latin typeface="Verdana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fi-FI" sz="1400">
                <a:solidFill>
                  <a:schemeClr val="accent4">
                    <a:lumMod val="75000"/>
                  </a:schemeClr>
                </a:solidFill>
                <a:latin typeface="Verdana" charset="0"/>
              </a:rPr>
              <a:t>Spearman Rank Order Correlation </a:t>
            </a:r>
            <a:r>
              <a:rPr lang="en-US" altLang="fi-FI" sz="1400" i="1">
                <a:solidFill>
                  <a:schemeClr val="accent4">
                    <a:lumMod val="75000"/>
                  </a:schemeClr>
                </a:solidFill>
                <a:latin typeface="Verdana" charset="0"/>
              </a:rPr>
              <a:t>r</a:t>
            </a:r>
            <a:r>
              <a:rPr lang="en-US" altLang="fi-FI" sz="1400" i="1" baseline="-25000">
                <a:solidFill>
                  <a:schemeClr val="accent4">
                    <a:lumMod val="75000"/>
                  </a:schemeClr>
                </a:solidFill>
                <a:latin typeface="Verdana" charset="0"/>
              </a:rPr>
              <a:t>S</a:t>
            </a:r>
            <a:endParaRPr lang="en-US" altLang="fi-FI" sz="1400" baseline="-25000">
              <a:solidFill>
                <a:schemeClr val="accent4">
                  <a:lumMod val="75000"/>
                </a:schemeClr>
              </a:solidFill>
              <a:latin typeface="Verdana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fi-FI" sz="1400">
                <a:solidFill>
                  <a:schemeClr val="accent4">
                    <a:lumMod val="75000"/>
                  </a:schemeClr>
                </a:solidFill>
                <a:latin typeface="Verdana" charset="0"/>
              </a:rPr>
              <a:t>Mann-Whitney </a:t>
            </a:r>
            <a:r>
              <a:rPr lang="en-US" altLang="fi-FI" sz="1400" i="1">
                <a:solidFill>
                  <a:schemeClr val="accent4">
                    <a:lumMod val="75000"/>
                  </a:schemeClr>
                </a:solidFill>
                <a:latin typeface="Verdana" charset="0"/>
              </a:rPr>
              <a:t>U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fi-FI" sz="1400">
                <a:solidFill>
                  <a:schemeClr val="accent4">
                    <a:lumMod val="75000"/>
                  </a:schemeClr>
                </a:solidFill>
                <a:latin typeface="Verdana" charset="0"/>
              </a:rPr>
              <a:t>Wilcoxon Signed Rank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fi-FI" sz="1400">
                <a:solidFill>
                  <a:schemeClr val="accent4">
                    <a:lumMod val="75000"/>
                  </a:schemeClr>
                </a:solidFill>
                <a:latin typeface="Verdana" charset="0"/>
              </a:rPr>
              <a:t>Kruskal-Wallis </a:t>
            </a:r>
            <a:r>
              <a:rPr lang="en-US" altLang="fi-FI" sz="1400" i="1">
                <a:solidFill>
                  <a:schemeClr val="accent4">
                    <a:lumMod val="75000"/>
                  </a:schemeClr>
                </a:solidFill>
                <a:latin typeface="Verdana" charset="0"/>
              </a:rPr>
              <a:t>H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fi-FI" sz="1400">
                <a:solidFill>
                  <a:schemeClr val="accent4">
                    <a:lumMod val="75000"/>
                  </a:schemeClr>
                </a:solidFill>
                <a:latin typeface="Verdana" charset="0"/>
              </a:rPr>
              <a:t>Friedman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i-FI" altLang="fi-FI" sz="1400">
              <a:solidFill>
                <a:schemeClr val="accent4">
                  <a:lumMod val="75000"/>
                </a:schemeClr>
              </a:solidFill>
              <a:latin typeface="Verdana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fi-FI" sz="1400">
              <a:solidFill>
                <a:schemeClr val="accent4">
                  <a:lumMod val="75000"/>
                </a:schemeClr>
              </a:solidFill>
              <a:latin typeface="Verdana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1400">
                <a:solidFill>
                  <a:schemeClr val="accent4">
                    <a:lumMod val="75000"/>
                  </a:schemeClr>
                </a:solidFill>
                <a:latin typeface="Verdana" charset="0"/>
              </a:rPr>
              <a:t>Bayesian dependency modeling (B-Course)</a:t>
            </a:r>
            <a:endParaRPr lang="en-US" altLang="fi-FI" sz="1400">
              <a:solidFill>
                <a:schemeClr val="accent4">
                  <a:lumMod val="75000"/>
                </a:schemeClr>
              </a:solidFill>
              <a:latin typeface="Verdana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fi-FI" sz="1400">
              <a:solidFill>
                <a:schemeClr val="accent4">
                  <a:lumMod val="75000"/>
                </a:schemeClr>
              </a:solidFill>
              <a:latin typeface="Verdana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fi-FI" sz="1400">
              <a:solidFill>
                <a:schemeClr val="accent4">
                  <a:lumMod val="75000"/>
                </a:schemeClr>
              </a:solidFill>
              <a:latin typeface="Verdana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fi-FI" sz="1400">
                <a:solidFill>
                  <a:schemeClr val="accent4">
                    <a:lumMod val="75000"/>
                  </a:schemeClr>
                </a:solidFill>
                <a:latin typeface="Verdana" charset="0"/>
              </a:rPr>
              <a:t>Logit analysis, Logistic regression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1400">
                <a:solidFill>
                  <a:schemeClr val="accent4">
                    <a:lumMod val="75000"/>
                  </a:schemeClr>
                </a:solidFill>
                <a:latin typeface="Verdana" charset="0"/>
              </a:rPr>
              <a:t>Bayesian classification modeling (B-Course)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1400">
                <a:solidFill>
                  <a:schemeClr val="accent4">
                    <a:lumMod val="75000"/>
                  </a:schemeClr>
                </a:solidFill>
                <a:latin typeface="Verdana" charset="0"/>
              </a:rPr>
              <a:t>Categorical variable modeling (Mplus)</a:t>
            </a:r>
            <a:endParaRPr lang="en-US" altLang="fi-FI" sz="1400">
              <a:solidFill>
                <a:schemeClr val="accent4">
                  <a:lumMod val="75000"/>
                </a:schemeClr>
              </a:solidFill>
              <a:latin typeface="Verdana" charset="0"/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-612576" y="1600200"/>
            <a:ext cx="4800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fi-FI" altLang="fi-FI" sz="2000" b="1">
                <a:solidFill>
                  <a:schemeClr val="accent5"/>
                </a:solidFill>
              </a:rPr>
              <a:t>Parametric statistics</a:t>
            </a: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endParaRPr lang="fi-FI" altLang="fi-FI" sz="1400">
              <a:solidFill>
                <a:schemeClr val="accent5"/>
              </a:solidFill>
            </a:endParaRP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endParaRPr lang="fi-FI" altLang="fi-FI" sz="1400">
              <a:solidFill>
                <a:schemeClr val="accent5"/>
              </a:solidFill>
            </a:endParaRP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endParaRPr lang="fi-FI" altLang="fi-FI" sz="1400">
              <a:solidFill>
                <a:schemeClr val="accent5"/>
              </a:solidFill>
            </a:endParaRP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fi-FI" altLang="fi-FI" sz="1400">
                <a:solidFill>
                  <a:schemeClr val="accent5"/>
                </a:solidFill>
              </a:rPr>
              <a:t>Pearson Product Moment Correlation </a:t>
            </a:r>
            <a:r>
              <a:rPr lang="fi-FI" altLang="fi-FI" sz="1400" i="1">
                <a:solidFill>
                  <a:schemeClr val="accent5"/>
                </a:solidFill>
              </a:rPr>
              <a:t>r</a:t>
            </a:r>
            <a:r>
              <a:rPr lang="fi-FI" altLang="fi-FI" sz="1400" i="1" baseline="-25000">
                <a:solidFill>
                  <a:schemeClr val="accent5"/>
                </a:solidFill>
              </a:rPr>
              <a:t>P</a:t>
            </a:r>
            <a:endParaRPr lang="fi-FI" altLang="fi-FI" sz="1400" baseline="-25000">
              <a:solidFill>
                <a:schemeClr val="accent5"/>
              </a:solidFill>
            </a:endParaRP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fi-FI" altLang="fi-FI" sz="1400">
                <a:solidFill>
                  <a:schemeClr val="accent5"/>
                </a:solidFill>
              </a:rPr>
              <a:t>Independent-samples </a:t>
            </a:r>
            <a:r>
              <a:rPr lang="fi-FI" altLang="fi-FI" sz="1400" i="1">
                <a:solidFill>
                  <a:schemeClr val="accent5"/>
                </a:solidFill>
              </a:rPr>
              <a:t>t</a:t>
            </a: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fi-FI" altLang="fi-FI" sz="1400">
                <a:solidFill>
                  <a:schemeClr val="accent5"/>
                </a:solidFill>
              </a:rPr>
              <a:t>Paired-samples </a:t>
            </a:r>
            <a:r>
              <a:rPr lang="fi-FI" altLang="fi-FI" sz="1400" i="1">
                <a:solidFill>
                  <a:schemeClr val="accent5"/>
                </a:solidFill>
              </a:rPr>
              <a:t>t</a:t>
            </a: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fi-FI" altLang="fi-FI" sz="1400">
                <a:solidFill>
                  <a:schemeClr val="accent5"/>
                </a:solidFill>
              </a:rPr>
              <a:t>One-way between-groups ANOVA  </a:t>
            </a:r>
            <a:r>
              <a:rPr lang="fi-FI" altLang="fi-FI" sz="1400" i="1">
                <a:solidFill>
                  <a:schemeClr val="accent5"/>
                </a:solidFill>
              </a:rPr>
              <a:t>F</a:t>
            </a:r>
            <a:endParaRPr lang="fi-FI" altLang="fi-FI" sz="1400">
              <a:solidFill>
                <a:schemeClr val="accent5"/>
              </a:solidFill>
            </a:endParaRP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fi-FI" altLang="fi-FI" sz="1400">
                <a:solidFill>
                  <a:schemeClr val="accent5"/>
                </a:solidFill>
              </a:rPr>
              <a:t>Two-way repeated-measures ANOVA  </a:t>
            </a:r>
            <a:r>
              <a:rPr lang="fi-FI" altLang="fi-FI" sz="1400" i="1">
                <a:solidFill>
                  <a:schemeClr val="accent5"/>
                </a:solidFill>
              </a:rPr>
              <a:t>F</a:t>
            </a:r>
            <a:endParaRPr lang="fi-FI" altLang="fi-FI" sz="1400">
              <a:solidFill>
                <a:schemeClr val="accent5"/>
              </a:solidFill>
            </a:endParaRP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fi-FI" altLang="fi-FI" sz="1400">
                <a:solidFill>
                  <a:schemeClr val="accent5"/>
                </a:solidFill>
              </a:rPr>
              <a:t>ANCOVA, MANOVA</a:t>
            </a: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fi-FI" altLang="fi-FI" sz="1400">
                <a:solidFill>
                  <a:schemeClr val="accent5"/>
                </a:solidFill>
              </a:rPr>
              <a:t>Regression analysis </a:t>
            </a:r>
            <a:r>
              <a:rPr lang="fi-FI" altLang="fi-FI" sz="1400" i="1">
                <a:solidFill>
                  <a:schemeClr val="accent5"/>
                </a:solidFill>
              </a:rPr>
              <a:t>R</a:t>
            </a:r>
            <a:endParaRPr lang="fi-FI" altLang="fi-FI" sz="1400">
              <a:solidFill>
                <a:schemeClr val="accent5"/>
              </a:solidFill>
            </a:endParaRP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fi-FI" altLang="fi-FI" sz="1400">
                <a:solidFill>
                  <a:schemeClr val="accent5"/>
                </a:solidFill>
              </a:rPr>
              <a:t>Exploratory factor analysis </a:t>
            </a: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fi-FI" altLang="fi-FI" sz="1400">
                <a:solidFill>
                  <a:schemeClr val="accent5"/>
                </a:solidFill>
              </a:rPr>
              <a:t>Principal component analysis </a:t>
            </a: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fi-FI" altLang="fi-FI" sz="1400">
                <a:solidFill>
                  <a:schemeClr val="accent5"/>
                </a:solidFill>
              </a:rPr>
              <a:t>Cluster analysis</a:t>
            </a: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fi-FI" altLang="fi-FI" sz="1400">
                <a:solidFill>
                  <a:schemeClr val="accent5"/>
                </a:solidFill>
              </a:rPr>
              <a:t>Discriminant analysis </a:t>
            </a: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fi-FI" altLang="fi-FI" sz="1400">
                <a:solidFill>
                  <a:schemeClr val="accent5"/>
                </a:solidFill>
              </a:rPr>
              <a:t>Classification analysis</a:t>
            </a: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fi-FI" altLang="fi-FI" sz="1400">
                <a:solidFill>
                  <a:schemeClr val="accent5"/>
                </a:solidFill>
              </a:rPr>
              <a:t>Confirmatory factor analysis </a:t>
            </a:r>
          </a:p>
        </p:txBody>
      </p:sp>
      <p:sp>
        <p:nvSpPr>
          <p:cNvPr id="3" name="Suorakulmio 2"/>
          <p:cNvSpPr/>
          <p:nvPr/>
        </p:nvSpPr>
        <p:spPr>
          <a:xfrm>
            <a:off x="5015299" y="6009688"/>
            <a:ext cx="4099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fi-FI" altLang="fi-FI" sz="160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(Nokelainen, Silander, Ruohotie &amp; Tirri, 2007; Nokelainen &amp; Ruohotie, 2009 ; Tabachnik &amp; Fidell, 1996)</a:t>
            </a:r>
            <a:endParaRPr lang="fi-FI" sz="16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DEFC2E6-39D9-0A47-9FEF-3B268B6AE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Statistical analyses</a:t>
            </a:r>
          </a:p>
        </p:txBody>
      </p:sp>
    </p:spTree>
    <p:extLst>
      <p:ext uri="{BB962C8B-B14F-4D97-AF65-F5344CB8AC3E}">
        <p14:creationId xmlns:p14="http://schemas.microsoft.com/office/powerpoint/2010/main" val="1318298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857250"/>
            <a:ext cx="6532145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32040" y="6468816"/>
            <a:ext cx="4354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latin typeface="Calibri" charset="0"/>
                <a:ea typeface="Calibri" charset="0"/>
                <a:cs typeface="Calibri" charset="0"/>
              </a:rPr>
              <a:t>(Saunders, Lewis, &amp; Thornhill, 2009, p. 138)</a:t>
            </a:r>
          </a:p>
        </p:txBody>
      </p:sp>
    </p:spTree>
    <p:extLst>
      <p:ext uri="{BB962C8B-B14F-4D97-AF65-F5344CB8AC3E}">
        <p14:creationId xmlns:p14="http://schemas.microsoft.com/office/powerpoint/2010/main" val="21199500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2">
            <a:extLst>
              <a:ext uri="{FF2B5EF4-FFF2-40B4-BE49-F238E27FC236}">
                <a16:creationId xmlns:a16="http://schemas.microsoft.com/office/drawing/2014/main" id="{2BBDCB62-8DC6-2443-B91D-F79985A58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795838"/>
            <a:ext cx="8640763" cy="825500"/>
          </a:xfrm>
          <a:prstGeom prst="rect">
            <a:avLst/>
          </a:prstGeom>
          <a:solidFill>
            <a:schemeClr val="folHlink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i-FI" altLang="fi-FI"/>
          </a:p>
        </p:txBody>
      </p:sp>
      <p:sp>
        <p:nvSpPr>
          <p:cNvPr id="16387" name="Rectangle 21">
            <a:extLst>
              <a:ext uri="{FF2B5EF4-FFF2-40B4-BE49-F238E27FC236}">
                <a16:creationId xmlns:a16="http://schemas.microsoft.com/office/drawing/2014/main" id="{30BE7D33-5AB3-C343-AAE2-2BD884ABB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127375"/>
            <a:ext cx="8640763" cy="889000"/>
          </a:xfrm>
          <a:prstGeom prst="rect">
            <a:avLst/>
          </a:prstGeom>
          <a:solidFill>
            <a:schemeClr val="folHlink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i-FI" altLang="fi-FI"/>
          </a:p>
        </p:txBody>
      </p:sp>
      <p:sp>
        <p:nvSpPr>
          <p:cNvPr id="16388" name="Rectangle 20">
            <a:extLst>
              <a:ext uri="{FF2B5EF4-FFF2-40B4-BE49-F238E27FC236}">
                <a16:creationId xmlns:a16="http://schemas.microsoft.com/office/drawing/2014/main" id="{3640A639-17FC-A349-BA03-342E65D0F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166938"/>
            <a:ext cx="8640763" cy="514350"/>
          </a:xfrm>
          <a:prstGeom prst="rect">
            <a:avLst/>
          </a:prstGeom>
          <a:solidFill>
            <a:schemeClr val="folHlink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i-FI" altLang="fi-FI"/>
          </a:p>
        </p:txBody>
      </p:sp>
      <p:sp>
        <p:nvSpPr>
          <p:cNvPr id="16389" name="Rectangle 2">
            <a:extLst>
              <a:ext uri="{FF2B5EF4-FFF2-40B4-BE49-F238E27FC236}">
                <a16:creationId xmlns:a16="http://schemas.microsoft.com/office/drawing/2014/main" id="{A36FF1CD-E422-1344-976E-14B062602C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>
                <a:solidFill>
                  <a:schemeClr val="tx1"/>
                </a:solidFill>
                <a:cs typeface="Times New Roman" panose="02020603050405020304" pitchFamily="18" charset="0"/>
              </a:rPr>
              <a:t>General Linear Model (GLM)</a:t>
            </a:r>
            <a:endParaRPr lang="en-US" altLang="fi-FI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6390" name="Group 14">
            <a:extLst>
              <a:ext uri="{FF2B5EF4-FFF2-40B4-BE49-F238E27FC236}">
                <a16:creationId xmlns:a16="http://schemas.microsoft.com/office/drawing/2014/main" id="{CB00F833-D38E-2145-9A4C-07C19F587579}"/>
              </a:ext>
            </a:extLst>
          </p:cNvPr>
          <p:cNvGrpSpPr>
            <a:grpSpLocks/>
          </p:cNvGrpSpPr>
          <p:nvPr/>
        </p:nvGrpSpPr>
        <p:grpSpPr bwMode="auto">
          <a:xfrm>
            <a:off x="466725" y="2166938"/>
            <a:ext cx="2928938" cy="512762"/>
            <a:chOff x="1247" y="2478"/>
            <a:chExt cx="1845" cy="323"/>
          </a:xfrm>
        </p:grpSpPr>
        <p:graphicFrame>
          <p:nvGraphicFramePr>
            <p:cNvPr id="16402" name="Object 10">
              <a:extLst>
                <a:ext uri="{FF2B5EF4-FFF2-40B4-BE49-F238E27FC236}">
                  <a16:creationId xmlns:a16="http://schemas.microsoft.com/office/drawing/2014/main" id="{93925ED9-75A8-164A-BC53-F5899D69AE1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47" y="2478"/>
            <a:ext cx="952" cy="3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Kaava" r:id="rId2" imgW="8191500" imgH="2781300" progId="Equation.3">
                    <p:embed/>
                  </p:oleObj>
                </mc:Choice>
                <mc:Fallback>
                  <p:oleObj name="Kaava" r:id="rId2" imgW="8191500" imgH="2781300" progId="Equation.3">
                    <p:embed/>
                    <p:pic>
                      <p:nvPicPr>
                        <p:cNvPr id="16402" name="Object 10">
                          <a:extLst>
                            <a:ext uri="{FF2B5EF4-FFF2-40B4-BE49-F238E27FC236}">
                              <a16:creationId xmlns:a16="http://schemas.microsoft.com/office/drawing/2014/main" id="{93925ED9-75A8-164A-BC53-F5899D69AE1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7" y="2478"/>
                          <a:ext cx="952" cy="3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403" name="Text Box 11">
              <a:extLst>
                <a:ext uri="{FF2B5EF4-FFF2-40B4-BE49-F238E27FC236}">
                  <a16:creationId xmlns:a16="http://schemas.microsoft.com/office/drawing/2014/main" id="{E15AA5EF-CCFE-E245-B3F4-0D43D729D5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8" y="2478"/>
              <a:ext cx="4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i-FI" altLang="fi-FI"/>
                <a:t>(3.2)</a:t>
              </a:r>
            </a:p>
          </p:txBody>
        </p:sp>
      </p:grpSp>
      <p:grpSp>
        <p:nvGrpSpPr>
          <p:cNvPr id="16391" name="Group 15">
            <a:extLst>
              <a:ext uri="{FF2B5EF4-FFF2-40B4-BE49-F238E27FC236}">
                <a16:creationId xmlns:a16="http://schemas.microsoft.com/office/drawing/2014/main" id="{1B83D777-34E4-BA45-AF2D-966E74D7589E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3087688"/>
            <a:ext cx="2936875" cy="954087"/>
            <a:chOff x="1242" y="2874"/>
            <a:chExt cx="1850" cy="601"/>
          </a:xfrm>
        </p:grpSpPr>
        <p:graphicFrame>
          <p:nvGraphicFramePr>
            <p:cNvPr id="16400" name="Object 12">
              <a:extLst>
                <a:ext uri="{FF2B5EF4-FFF2-40B4-BE49-F238E27FC236}">
                  <a16:creationId xmlns:a16="http://schemas.microsoft.com/office/drawing/2014/main" id="{AE1C52FA-1026-4346-A800-0925A3F6A67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42" y="2874"/>
            <a:ext cx="1361" cy="6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Kaava" r:id="rId4" imgW="11264900" imgH="4972050" progId="Equation.3">
                    <p:embed/>
                  </p:oleObj>
                </mc:Choice>
                <mc:Fallback>
                  <p:oleObj name="Kaava" r:id="rId4" imgW="11264900" imgH="4972050" progId="Equation.3">
                    <p:embed/>
                    <p:pic>
                      <p:nvPicPr>
                        <p:cNvPr id="16400" name="Object 12">
                          <a:extLst>
                            <a:ext uri="{FF2B5EF4-FFF2-40B4-BE49-F238E27FC236}">
                              <a16:creationId xmlns:a16="http://schemas.microsoft.com/office/drawing/2014/main" id="{AE1C52FA-1026-4346-A800-0925A3F6A67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2" y="2874"/>
                          <a:ext cx="1361" cy="6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401" name="Text Box 13">
              <a:extLst>
                <a:ext uri="{FF2B5EF4-FFF2-40B4-BE49-F238E27FC236}">
                  <a16:creationId xmlns:a16="http://schemas.microsoft.com/office/drawing/2014/main" id="{98086568-FD7A-0F4A-862F-B8D7E18B63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8" y="3006"/>
              <a:ext cx="4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i-FI" altLang="fi-FI"/>
                <a:t>(3.3)</a:t>
              </a:r>
            </a:p>
          </p:txBody>
        </p:sp>
      </p:grpSp>
      <p:grpSp>
        <p:nvGrpSpPr>
          <p:cNvPr id="16392" name="Group 18">
            <a:extLst>
              <a:ext uri="{FF2B5EF4-FFF2-40B4-BE49-F238E27FC236}">
                <a16:creationId xmlns:a16="http://schemas.microsoft.com/office/drawing/2014/main" id="{B6B99072-352B-9942-A649-951249F31067}"/>
              </a:ext>
            </a:extLst>
          </p:cNvPr>
          <p:cNvGrpSpPr>
            <a:grpSpLocks/>
          </p:cNvGrpSpPr>
          <p:nvPr/>
        </p:nvGrpSpPr>
        <p:grpSpPr bwMode="auto">
          <a:xfrm>
            <a:off x="403225" y="4732338"/>
            <a:ext cx="3921125" cy="895350"/>
            <a:chOff x="1247" y="2931"/>
            <a:chExt cx="2470" cy="564"/>
          </a:xfrm>
        </p:grpSpPr>
        <p:graphicFrame>
          <p:nvGraphicFramePr>
            <p:cNvPr id="16398" name="Object 16">
              <a:extLst>
                <a:ext uri="{FF2B5EF4-FFF2-40B4-BE49-F238E27FC236}">
                  <a16:creationId xmlns:a16="http://schemas.microsoft.com/office/drawing/2014/main" id="{0B43C2B7-620F-9544-A725-0F4CAFC450C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47" y="2931"/>
            <a:ext cx="1951" cy="5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Kaava" r:id="rId6" imgW="17697450" imgH="5118100" progId="Equation.3">
                    <p:embed/>
                  </p:oleObj>
                </mc:Choice>
                <mc:Fallback>
                  <p:oleObj name="Kaava" r:id="rId6" imgW="17697450" imgH="5118100" progId="Equation.3">
                    <p:embed/>
                    <p:pic>
                      <p:nvPicPr>
                        <p:cNvPr id="16398" name="Object 16">
                          <a:extLst>
                            <a:ext uri="{FF2B5EF4-FFF2-40B4-BE49-F238E27FC236}">
                              <a16:creationId xmlns:a16="http://schemas.microsoft.com/office/drawing/2014/main" id="{0B43C2B7-620F-9544-A725-0F4CAFC450C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7" y="2931"/>
                          <a:ext cx="1951" cy="5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399" name="Text Box 17">
              <a:extLst>
                <a:ext uri="{FF2B5EF4-FFF2-40B4-BE49-F238E27FC236}">
                  <a16:creationId xmlns:a16="http://schemas.microsoft.com/office/drawing/2014/main" id="{280188A5-1B79-F648-87D0-637F69ACC7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3" y="3042"/>
              <a:ext cx="4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i-FI" altLang="fi-FI"/>
                <a:t>(3.4)</a:t>
              </a:r>
            </a:p>
          </p:txBody>
        </p:sp>
      </p:grpSp>
      <p:sp>
        <p:nvSpPr>
          <p:cNvPr id="16393" name="Text Box 19">
            <a:extLst>
              <a:ext uri="{FF2B5EF4-FFF2-40B4-BE49-F238E27FC236}">
                <a16:creationId xmlns:a16="http://schemas.microsoft.com/office/drawing/2014/main" id="{A6897C2E-AC6D-614C-B26E-0E5EDDE71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663825"/>
            <a:ext cx="88931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i-FI" altLang="fi-FI" sz="1400" b="1">
                <a:latin typeface="Arial" panose="020B0604020202020204" pitchFamily="34" charset="0"/>
              </a:rPr>
              <a:t>Pearson product moment correlation (</a:t>
            </a:r>
            <a:r>
              <a:rPr lang="fi-FI" altLang="fi-FI" sz="1400" b="1" i="1">
                <a:latin typeface="Arial" panose="020B0604020202020204" pitchFamily="34" charset="0"/>
              </a:rPr>
              <a:t>r</a:t>
            </a:r>
            <a:r>
              <a:rPr lang="fi-FI" altLang="fi-FI" sz="1400" b="1">
                <a:latin typeface="Arial" panose="020B0604020202020204" pitchFamily="34" charset="0"/>
              </a:rPr>
              <a:t>) 			1, continuous	1, continuous </a:t>
            </a:r>
          </a:p>
        </p:txBody>
      </p:sp>
      <p:sp>
        <p:nvSpPr>
          <p:cNvPr id="16394" name="Text Box 23">
            <a:extLst>
              <a:ext uri="{FF2B5EF4-FFF2-40B4-BE49-F238E27FC236}">
                <a16:creationId xmlns:a16="http://schemas.microsoft.com/office/drawing/2014/main" id="{28F22206-2373-F644-8CD2-5DE5612C7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2475" y="1700213"/>
            <a:ext cx="2698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i-FI" altLang="fi-FI" sz="1800" i="1">
                <a:latin typeface="Arial" panose="020B0604020202020204" pitchFamily="34" charset="0"/>
              </a:rPr>
              <a:t>X </a:t>
            </a:r>
            <a:r>
              <a:rPr lang="fi-FI" altLang="fi-FI" sz="1800">
                <a:latin typeface="Arial" panose="020B0604020202020204" pitchFamily="34" charset="0"/>
              </a:rPr>
              <a:t>(IV)</a:t>
            </a:r>
            <a:r>
              <a:rPr lang="fi-FI" altLang="fi-FI" sz="1800" i="1">
                <a:latin typeface="Arial" panose="020B0604020202020204" pitchFamily="34" charset="0"/>
              </a:rPr>
              <a:t>		Y</a:t>
            </a:r>
            <a:r>
              <a:rPr lang="fi-FI" altLang="fi-FI" sz="1800">
                <a:latin typeface="Arial" panose="020B0604020202020204" pitchFamily="34" charset="0"/>
              </a:rPr>
              <a:t> (DV)</a:t>
            </a:r>
          </a:p>
        </p:txBody>
      </p:sp>
      <p:sp>
        <p:nvSpPr>
          <p:cNvPr id="16395" name="Text Box 24">
            <a:extLst>
              <a:ext uri="{FF2B5EF4-FFF2-40B4-BE49-F238E27FC236}">
                <a16:creationId xmlns:a16="http://schemas.microsoft.com/office/drawing/2014/main" id="{9539E011-B9FE-164F-B70D-BE863DDDB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960813"/>
            <a:ext cx="889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i-FI" altLang="fi-FI" sz="1400" b="1">
                <a:latin typeface="Arial" panose="020B0604020202020204" pitchFamily="34" charset="0"/>
              </a:rPr>
              <a:t>Regression analysis					n, continuous 	1, continuous</a:t>
            </a:r>
          </a:p>
          <a:p>
            <a:pPr eaLnBrk="1" hangingPunct="1"/>
            <a:r>
              <a:rPr lang="fi-FI" altLang="fi-FI" sz="1400" b="1">
                <a:latin typeface="Arial" panose="020B0604020202020204" pitchFamily="34" charset="0"/>
              </a:rPr>
              <a:t>Analysis of variance (</a:t>
            </a:r>
            <a:r>
              <a:rPr lang="fi-FI" altLang="fi-FI" sz="1400" b="1" i="1">
                <a:latin typeface="Arial" panose="020B0604020202020204" pitchFamily="34" charset="0"/>
              </a:rPr>
              <a:t>n</a:t>
            </a:r>
            <a:r>
              <a:rPr lang="fi-FI" altLang="fi-FI" sz="1400" b="1">
                <a:latin typeface="Arial" panose="020B0604020202020204" pitchFamily="34" charset="0"/>
              </a:rPr>
              <a:t>-way ANOVA)			n, discrete		1, continuous</a:t>
            </a:r>
          </a:p>
          <a:p>
            <a:pPr eaLnBrk="1" hangingPunct="1"/>
            <a:r>
              <a:rPr lang="fi-FI" altLang="fi-FI" sz="1400" b="1">
                <a:latin typeface="Arial" panose="020B0604020202020204" pitchFamily="34" charset="0"/>
              </a:rPr>
              <a:t>Two-group linear discriminant analysis (LDA)		n, continuous 	1, dichotomous</a:t>
            </a:r>
          </a:p>
        </p:txBody>
      </p:sp>
      <p:sp>
        <p:nvSpPr>
          <p:cNvPr id="16396" name="Text Box 25">
            <a:extLst>
              <a:ext uri="{FF2B5EF4-FFF2-40B4-BE49-F238E27FC236}">
                <a16:creationId xmlns:a16="http://schemas.microsoft.com/office/drawing/2014/main" id="{04974981-06DA-DF44-A5C3-460B7FEC8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565775"/>
            <a:ext cx="921771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i-FI" altLang="fi-FI" sz="1400" b="1" dirty="0" err="1">
                <a:latin typeface="Arial" panose="020B0604020202020204" pitchFamily="34" charset="0"/>
              </a:rPr>
              <a:t>Multivariate</a:t>
            </a:r>
            <a:r>
              <a:rPr lang="fi-FI" altLang="fi-FI" sz="1400" b="1" dirty="0">
                <a:latin typeface="Arial" panose="020B0604020202020204" pitchFamily="34" charset="0"/>
              </a:rPr>
              <a:t> regression analysis</a:t>
            </a:r>
            <a:r>
              <a:rPr lang="fi-FI" altLang="fi-FI" sz="1400" b="1" baseline="30000" dirty="0">
                <a:latin typeface="Arial" panose="020B0604020202020204" pitchFamily="34" charset="0"/>
              </a:rPr>
              <a:t>1 </a:t>
            </a:r>
            <a:r>
              <a:rPr lang="fi-FI" altLang="fi-FI" sz="1400" b="1" dirty="0">
                <a:latin typeface="Arial" panose="020B0604020202020204" pitchFamily="34" charset="0"/>
              </a:rPr>
              <a:t>			n, </a:t>
            </a:r>
            <a:r>
              <a:rPr lang="fi-FI" altLang="fi-FI" sz="1400" b="1" dirty="0" err="1">
                <a:latin typeface="Arial" panose="020B0604020202020204" pitchFamily="34" charset="0"/>
              </a:rPr>
              <a:t>continuous</a:t>
            </a:r>
            <a:r>
              <a:rPr lang="fi-FI" altLang="fi-FI" sz="1400" b="1" dirty="0">
                <a:latin typeface="Arial" panose="020B0604020202020204" pitchFamily="34" charset="0"/>
              </a:rPr>
              <a:t> 	n, </a:t>
            </a:r>
            <a:r>
              <a:rPr lang="fi-FI" altLang="fi-FI" sz="1400" b="1" dirty="0" err="1">
                <a:latin typeface="Arial" panose="020B0604020202020204" pitchFamily="34" charset="0"/>
              </a:rPr>
              <a:t>continuous</a:t>
            </a:r>
            <a:endParaRPr lang="fi-FI" altLang="fi-FI" sz="1400" b="1" dirty="0">
              <a:latin typeface="Arial" panose="020B0604020202020204" pitchFamily="34" charset="0"/>
            </a:endParaRPr>
          </a:p>
          <a:p>
            <a:pPr eaLnBrk="1" hangingPunct="1"/>
            <a:r>
              <a:rPr lang="fi-FI" altLang="fi-FI" sz="1400" b="1" dirty="0" err="1">
                <a:latin typeface="Arial" panose="020B0604020202020204" pitchFamily="34" charset="0"/>
              </a:rPr>
              <a:t>Multivariate</a:t>
            </a:r>
            <a:r>
              <a:rPr lang="fi-FI" altLang="fi-FI" sz="1400" b="1" dirty="0">
                <a:latin typeface="Arial" panose="020B0604020202020204" pitchFamily="34" charset="0"/>
              </a:rPr>
              <a:t> </a:t>
            </a:r>
            <a:r>
              <a:rPr lang="fi-FI" altLang="fi-FI" sz="1400" b="1" dirty="0" err="1">
                <a:latin typeface="Arial" panose="020B0604020202020204" pitchFamily="34" charset="0"/>
              </a:rPr>
              <a:t>analysis</a:t>
            </a:r>
            <a:r>
              <a:rPr lang="fi-FI" altLang="fi-FI" sz="1400" b="1" dirty="0">
                <a:latin typeface="Arial" panose="020B0604020202020204" pitchFamily="34" charset="0"/>
              </a:rPr>
              <a:t> of </a:t>
            </a:r>
            <a:r>
              <a:rPr lang="fi-FI" altLang="fi-FI" sz="1400" b="1" dirty="0" err="1">
                <a:latin typeface="Arial" panose="020B0604020202020204" pitchFamily="34" charset="0"/>
              </a:rPr>
              <a:t>variance</a:t>
            </a:r>
            <a:r>
              <a:rPr lang="fi-FI" altLang="fi-FI" sz="1400" b="1" dirty="0">
                <a:latin typeface="Arial" panose="020B0604020202020204" pitchFamily="34" charset="0"/>
              </a:rPr>
              <a:t> (MANOVA)</a:t>
            </a:r>
            <a:r>
              <a:rPr lang="fi-FI" altLang="fi-FI" sz="1400" b="1" baseline="30000" dirty="0">
                <a:latin typeface="Arial" panose="020B0604020202020204" pitchFamily="34" charset="0"/>
              </a:rPr>
              <a:t>1</a:t>
            </a:r>
            <a:r>
              <a:rPr lang="fi-FI" altLang="fi-FI" sz="1400" b="1" dirty="0">
                <a:latin typeface="Arial" panose="020B0604020202020204" pitchFamily="34" charset="0"/>
              </a:rPr>
              <a:t>		n, </a:t>
            </a:r>
            <a:r>
              <a:rPr lang="fi-FI" altLang="fi-FI" sz="1400" b="1" dirty="0" err="1">
                <a:latin typeface="Arial" panose="020B0604020202020204" pitchFamily="34" charset="0"/>
              </a:rPr>
              <a:t>discrete</a:t>
            </a:r>
            <a:r>
              <a:rPr lang="fi-FI" altLang="fi-FI" sz="1400" b="1" dirty="0">
                <a:latin typeface="Arial" panose="020B0604020202020204" pitchFamily="34" charset="0"/>
              </a:rPr>
              <a:t>	                   n, </a:t>
            </a:r>
            <a:r>
              <a:rPr lang="fi-FI" altLang="fi-FI" sz="1400" b="1" dirty="0" err="1">
                <a:latin typeface="Arial" panose="020B0604020202020204" pitchFamily="34" charset="0"/>
              </a:rPr>
              <a:t>continuous</a:t>
            </a:r>
            <a:endParaRPr lang="fi-FI" altLang="fi-FI" sz="1400" b="1" dirty="0">
              <a:latin typeface="Arial" panose="020B0604020202020204" pitchFamily="34" charset="0"/>
            </a:endParaRPr>
          </a:p>
          <a:p>
            <a:pPr eaLnBrk="1" hangingPunct="1"/>
            <a:r>
              <a:rPr lang="fi-FI" altLang="fi-FI" sz="1400" b="1" dirty="0" err="1">
                <a:latin typeface="Arial" panose="020B0604020202020204" pitchFamily="34" charset="0"/>
              </a:rPr>
              <a:t>Linear</a:t>
            </a:r>
            <a:r>
              <a:rPr lang="fi-FI" altLang="fi-FI" sz="1400" b="1" dirty="0">
                <a:latin typeface="Arial" panose="020B0604020202020204" pitchFamily="34" charset="0"/>
              </a:rPr>
              <a:t> </a:t>
            </a:r>
            <a:r>
              <a:rPr lang="fi-FI" altLang="fi-FI" sz="1400" b="1" dirty="0" err="1">
                <a:latin typeface="Arial" panose="020B0604020202020204" pitchFamily="34" charset="0"/>
              </a:rPr>
              <a:t>discriminant</a:t>
            </a:r>
            <a:r>
              <a:rPr lang="fi-FI" altLang="fi-FI" sz="1400" b="1" dirty="0">
                <a:latin typeface="Arial" panose="020B0604020202020204" pitchFamily="34" charset="0"/>
              </a:rPr>
              <a:t> </a:t>
            </a:r>
            <a:r>
              <a:rPr lang="fi-FI" altLang="fi-FI" sz="1400" b="1" dirty="0" err="1">
                <a:latin typeface="Arial" panose="020B0604020202020204" pitchFamily="34" charset="0"/>
              </a:rPr>
              <a:t>analysis</a:t>
            </a:r>
            <a:r>
              <a:rPr lang="fi-FI" altLang="fi-FI" sz="1400" b="1" dirty="0">
                <a:latin typeface="Arial" panose="020B0604020202020204" pitchFamily="34" charset="0"/>
              </a:rPr>
              <a:t> (LDA)</a:t>
            </a:r>
            <a:r>
              <a:rPr lang="fi-FI" altLang="fi-FI" sz="1400" b="1" baseline="30000" dirty="0">
                <a:latin typeface="Arial" panose="020B0604020202020204" pitchFamily="34" charset="0"/>
              </a:rPr>
              <a:t>1 </a:t>
            </a:r>
            <a:r>
              <a:rPr lang="fi-FI" altLang="fi-FI" sz="1400" b="1" dirty="0">
                <a:latin typeface="Arial" panose="020B0604020202020204" pitchFamily="34" charset="0"/>
              </a:rPr>
              <a:t>			n, </a:t>
            </a:r>
            <a:r>
              <a:rPr lang="fi-FI" altLang="fi-FI" sz="1400" b="1" dirty="0" err="1">
                <a:latin typeface="Arial" panose="020B0604020202020204" pitchFamily="34" charset="0"/>
              </a:rPr>
              <a:t>continuous</a:t>
            </a:r>
            <a:r>
              <a:rPr lang="fi-FI" altLang="fi-FI" sz="1400" b="1" dirty="0">
                <a:latin typeface="Arial" panose="020B0604020202020204" pitchFamily="34" charset="0"/>
              </a:rPr>
              <a:t> 	n, </a:t>
            </a:r>
            <a:r>
              <a:rPr lang="fi-FI" altLang="fi-FI" sz="1400" b="1" dirty="0" err="1">
                <a:latin typeface="Arial" panose="020B0604020202020204" pitchFamily="34" charset="0"/>
              </a:rPr>
              <a:t>discrete</a:t>
            </a:r>
            <a:endParaRPr lang="fi-FI" altLang="fi-FI" sz="1400" b="1" dirty="0">
              <a:latin typeface="Arial" panose="020B0604020202020204" pitchFamily="34" charset="0"/>
            </a:endParaRPr>
          </a:p>
          <a:p>
            <a:pPr eaLnBrk="1" hangingPunct="1"/>
            <a:r>
              <a:rPr lang="fi-FI" altLang="fi-FI" sz="1400" b="1" dirty="0" err="1">
                <a:latin typeface="Arial" panose="020B0604020202020204" pitchFamily="34" charset="0"/>
              </a:rPr>
              <a:t>Exploratory</a:t>
            </a:r>
            <a:r>
              <a:rPr lang="fi-FI" altLang="fi-FI" sz="1400" b="1" dirty="0">
                <a:latin typeface="Arial" panose="020B0604020202020204" pitchFamily="34" charset="0"/>
              </a:rPr>
              <a:t> </a:t>
            </a:r>
            <a:r>
              <a:rPr lang="fi-FI" altLang="fi-FI" sz="1400" b="1" dirty="0" err="1">
                <a:latin typeface="Arial" panose="020B0604020202020204" pitchFamily="34" charset="0"/>
              </a:rPr>
              <a:t>factor</a:t>
            </a:r>
            <a:r>
              <a:rPr lang="fi-FI" altLang="fi-FI" sz="1400" b="1" dirty="0">
                <a:latin typeface="Arial" panose="020B0604020202020204" pitchFamily="34" charset="0"/>
              </a:rPr>
              <a:t> </a:t>
            </a:r>
            <a:r>
              <a:rPr lang="fi-FI" altLang="fi-FI" sz="1400" b="1" dirty="0" err="1">
                <a:latin typeface="Arial" panose="020B0604020202020204" pitchFamily="34" charset="0"/>
              </a:rPr>
              <a:t>analysis</a:t>
            </a:r>
            <a:r>
              <a:rPr lang="fi-FI" altLang="fi-FI" sz="1400" b="1" dirty="0">
                <a:latin typeface="Arial" panose="020B0604020202020204" pitchFamily="34" charset="0"/>
              </a:rPr>
              <a:t> (EFA)</a:t>
            </a:r>
            <a:r>
              <a:rPr lang="fi-FI" altLang="fi-FI" sz="1400" b="1" baseline="30000" dirty="0">
                <a:latin typeface="Arial" panose="020B0604020202020204" pitchFamily="34" charset="0"/>
              </a:rPr>
              <a:t>1</a:t>
            </a:r>
            <a:r>
              <a:rPr lang="fi-FI" altLang="fi-FI" sz="1400" b="1" dirty="0">
                <a:latin typeface="Arial" panose="020B0604020202020204" pitchFamily="34" charset="0"/>
              </a:rPr>
              <a:t> 			n, </a:t>
            </a:r>
            <a:r>
              <a:rPr lang="fi-FI" altLang="fi-FI" sz="1400" b="1" dirty="0" err="1">
                <a:latin typeface="Arial" panose="020B0604020202020204" pitchFamily="34" charset="0"/>
              </a:rPr>
              <a:t>latent</a:t>
            </a:r>
            <a:r>
              <a:rPr lang="fi-FI" altLang="fi-FI" sz="1400" b="1" dirty="0">
                <a:latin typeface="Arial" panose="020B0604020202020204" pitchFamily="34" charset="0"/>
              </a:rPr>
              <a:t>		n, </a:t>
            </a:r>
            <a:r>
              <a:rPr lang="fi-FI" altLang="fi-FI" sz="1400" b="1" dirty="0" err="1">
                <a:latin typeface="Arial" panose="020B0604020202020204" pitchFamily="34" charset="0"/>
              </a:rPr>
              <a:t>continuous</a:t>
            </a:r>
            <a:endParaRPr lang="fi-FI" altLang="fi-FI" sz="1400" b="1" dirty="0">
              <a:latin typeface="Arial" panose="020B0604020202020204" pitchFamily="34" charset="0"/>
            </a:endParaRPr>
          </a:p>
          <a:p>
            <a:pPr eaLnBrk="1" hangingPunct="1"/>
            <a:r>
              <a:rPr lang="fi-FI" altLang="fi-FI" sz="1400" b="1" dirty="0" err="1">
                <a:latin typeface="Arial" panose="020B0604020202020204" pitchFamily="34" charset="0"/>
              </a:rPr>
              <a:t>Principal</a:t>
            </a:r>
            <a:r>
              <a:rPr lang="fi-FI" altLang="fi-FI" sz="1400" b="1" dirty="0">
                <a:latin typeface="Arial" panose="020B0604020202020204" pitchFamily="34" charset="0"/>
              </a:rPr>
              <a:t> </a:t>
            </a:r>
            <a:r>
              <a:rPr lang="fi-FI" altLang="fi-FI" sz="1400" b="1" dirty="0" err="1">
                <a:latin typeface="Arial" panose="020B0604020202020204" pitchFamily="34" charset="0"/>
              </a:rPr>
              <a:t>component</a:t>
            </a:r>
            <a:r>
              <a:rPr lang="fi-FI" altLang="fi-FI" sz="1400" b="1" dirty="0">
                <a:latin typeface="Arial" panose="020B0604020202020204" pitchFamily="34" charset="0"/>
              </a:rPr>
              <a:t> </a:t>
            </a:r>
            <a:r>
              <a:rPr lang="fi-FI" altLang="fi-FI" sz="1400" b="1" dirty="0" err="1">
                <a:latin typeface="Arial" panose="020B0604020202020204" pitchFamily="34" charset="0"/>
              </a:rPr>
              <a:t>analysis</a:t>
            </a:r>
            <a:r>
              <a:rPr lang="fi-FI" altLang="fi-FI" sz="1400" b="1" dirty="0">
                <a:latin typeface="Arial" panose="020B0604020202020204" pitchFamily="34" charset="0"/>
              </a:rPr>
              <a:t> (PCA)</a:t>
            </a:r>
            <a:r>
              <a:rPr lang="fi-FI" altLang="fi-FI" sz="1400" b="1" baseline="30000" dirty="0">
                <a:latin typeface="Arial" panose="020B0604020202020204" pitchFamily="34" charset="0"/>
              </a:rPr>
              <a:t>1 </a:t>
            </a:r>
            <a:r>
              <a:rPr lang="fi-FI" altLang="fi-FI" sz="1400" b="1" dirty="0">
                <a:latin typeface="Arial" panose="020B0604020202020204" pitchFamily="34" charset="0"/>
              </a:rPr>
              <a:t>			n, </a:t>
            </a:r>
            <a:r>
              <a:rPr lang="fi-FI" altLang="fi-FI" sz="1400" b="1" dirty="0" err="1">
                <a:latin typeface="Arial" panose="020B0604020202020204" pitchFamily="34" charset="0"/>
              </a:rPr>
              <a:t>latent</a:t>
            </a:r>
            <a:r>
              <a:rPr lang="fi-FI" altLang="fi-FI" sz="1400" b="1" dirty="0">
                <a:latin typeface="Arial" panose="020B0604020202020204" pitchFamily="34" charset="0"/>
              </a:rPr>
              <a:t>		n, </a:t>
            </a:r>
            <a:r>
              <a:rPr lang="fi-FI" altLang="fi-FI" sz="1400" b="1" dirty="0" err="1">
                <a:latin typeface="Arial" panose="020B0604020202020204" pitchFamily="34" charset="0"/>
              </a:rPr>
              <a:t>continuous</a:t>
            </a:r>
            <a:endParaRPr lang="fi-FI" altLang="fi-FI" sz="1400" b="1" dirty="0">
              <a:latin typeface="Arial" panose="020B0604020202020204" pitchFamily="34" charset="0"/>
            </a:endParaRPr>
          </a:p>
        </p:txBody>
      </p:sp>
      <p:sp>
        <p:nvSpPr>
          <p:cNvPr id="16397" name="Text Box 27">
            <a:extLst>
              <a:ext uri="{FF2B5EF4-FFF2-40B4-BE49-F238E27FC236}">
                <a16:creationId xmlns:a16="http://schemas.microsoft.com/office/drawing/2014/main" id="{A6B13874-0BE5-074B-8C0A-EE78F168D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115888"/>
            <a:ext cx="3311525" cy="523220"/>
          </a:xfrm>
          <a:prstGeom prst="rect">
            <a:avLst/>
          </a:prstGeom>
          <a:solidFill>
            <a:srgbClr val="DDDDD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i-FI" altLang="fi-FI" sz="1400" baseline="30000">
                <a:latin typeface="Arial" panose="020B0604020202020204" pitchFamily="34" charset="0"/>
              </a:rPr>
              <a:t>1 </a:t>
            </a:r>
            <a:r>
              <a:rPr lang="fi-FI" altLang="fi-FI" sz="1400" b="1">
                <a:solidFill>
                  <a:srgbClr val="FF3300"/>
                </a:solidFill>
                <a:latin typeface="Arial" panose="020B0604020202020204" pitchFamily="34" charset="0"/>
              </a:rPr>
              <a:t>Multivariate</a:t>
            </a:r>
            <a:r>
              <a:rPr lang="fi-FI" altLang="fi-FI" sz="1400">
                <a:latin typeface="Arial" panose="020B0604020202020204" pitchFamily="34" charset="0"/>
              </a:rPr>
              <a:t> = several dependent variables</a:t>
            </a:r>
          </a:p>
        </p:txBody>
      </p:sp>
    </p:spTree>
    <p:extLst>
      <p:ext uri="{BB962C8B-B14F-4D97-AF65-F5344CB8AC3E}">
        <p14:creationId xmlns:p14="http://schemas.microsoft.com/office/powerpoint/2010/main" val="17672600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B34B5D-B059-D74A-8526-F1ABEB18EC69}"/>
              </a:ext>
            </a:extLst>
          </p:cNvPr>
          <p:cNvSpPr/>
          <p:nvPr/>
        </p:nvSpPr>
        <p:spPr>
          <a:xfrm>
            <a:off x="1331913" y="5157192"/>
            <a:ext cx="4392488" cy="648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Course on topic X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4B93073-E3AA-104C-8ED4-0FE074F29155}"/>
              </a:ext>
            </a:extLst>
          </p:cNvPr>
          <p:cNvCxnSpPr/>
          <p:nvPr/>
        </p:nvCxnSpPr>
        <p:spPr>
          <a:xfrm>
            <a:off x="1331913" y="6021288"/>
            <a:ext cx="482453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CEC9224-E270-BC47-8FEE-95A6BD689357}"/>
              </a:ext>
            </a:extLst>
          </p:cNvPr>
          <p:cNvSpPr txBox="1"/>
          <p:nvPr/>
        </p:nvSpPr>
        <p:spPr>
          <a:xfrm>
            <a:off x="323801" y="5991671"/>
            <a:ext cx="4956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Week 	1	2	3	4	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516737-8B6F-E642-AB1B-351DE55EF7E6}"/>
              </a:ext>
            </a:extLst>
          </p:cNvPr>
          <p:cNvCxnSpPr/>
          <p:nvPr/>
        </p:nvCxnSpPr>
        <p:spPr>
          <a:xfrm flipV="1">
            <a:off x="1331913" y="4365104"/>
            <a:ext cx="0" cy="16265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DCDB48-7AB9-8746-ACEB-3ACC0CC03848}"/>
              </a:ext>
            </a:extLst>
          </p:cNvPr>
          <p:cNvCxnSpPr/>
          <p:nvPr/>
        </p:nvCxnSpPr>
        <p:spPr>
          <a:xfrm flipV="1">
            <a:off x="5724401" y="4365104"/>
            <a:ext cx="0" cy="16265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9E47323-1BDB-F549-BBB2-D49500F4EE44}"/>
              </a:ext>
            </a:extLst>
          </p:cNvPr>
          <p:cNvSpPr txBox="1"/>
          <p:nvPr/>
        </p:nvSpPr>
        <p:spPr>
          <a:xfrm>
            <a:off x="5076056" y="3538355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Post test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11D416-87CF-B54B-958C-B7DFBE01D830}"/>
              </a:ext>
            </a:extLst>
          </p:cNvPr>
          <p:cNvSpPr txBox="1"/>
          <p:nvPr/>
        </p:nvSpPr>
        <p:spPr>
          <a:xfrm>
            <a:off x="827584" y="356144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Pre test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01A522-8CA6-3946-8203-53DDC4372157}"/>
              </a:ext>
            </a:extLst>
          </p:cNvPr>
          <p:cNvSpPr txBox="1"/>
          <p:nvPr/>
        </p:nvSpPr>
        <p:spPr>
          <a:xfrm>
            <a:off x="1316785" y="1509934"/>
            <a:ext cx="60031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Single group (no control)</a:t>
            </a:r>
          </a:p>
          <a:p>
            <a:r>
              <a:rPr lang="fi-FI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Normally distributed test scores: paired t-test</a:t>
            </a:r>
          </a:p>
          <a:p>
            <a:r>
              <a:rPr lang="fi-FI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Non-normal test scores: Wilcoxon paired test </a:t>
            </a:r>
          </a:p>
        </p:txBody>
      </p:sp>
    </p:spTree>
    <p:extLst>
      <p:ext uri="{BB962C8B-B14F-4D97-AF65-F5344CB8AC3E}">
        <p14:creationId xmlns:p14="http://schemas.microsoft.com/office/powerpoint/2010/main" val="5031684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28315F-12B3-BD48-AC15-FDAC0C9EEF7D}"/>
              </a:ext>
            </a:extLst>
          </p:cNvPr>
          <p:cNvCxnSpPr/>
          <p:nvPr/>
        </p:nvCxnSpPr>
        <p:spPr>
          <a:xfrm flipV="1">
            <a:off x="3347591" y="3212976"/>
            <a:ext cx="0" cy="16265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05B34B5D-B059-D74A-8526-F1ABEB18EC69}"/>
              </a:ext>
            </a:extLst>
          </p:cNvPr>
          <p:cNvSpPr/>
          <p:nvPr/>
        </p:nvSpPr>
        <p:spPr>
          <a:xfrm>
            <a:off x="1043608" y="4005064"/>
            <a:ext cx="4392488" cy="648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Course on topic X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4B93073-E3AA-104C-8ED4-0FE074F29155}"/>
              </a:ext>
            </a:extLst>
          </p:cNvPr>
          <p:cNvCxnSpPr/>
          <p:nvPr/>
        </p:nvCxnSpPr>
        <p:spPr>
          <a:xfrm>
            <a:off x="1043608" y="4869160"/>
            <a:ext cx="482453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CEC9224-E270-BC47-8FEE-95A6BD689357}"/>
              </a:ext>
            </a:extLst>
          </p:cNvPr>
          <p:cNvSpPr txBox="1"/>
          <p:nvPr/>
        </p:nvSpPr>
        <p:spPr>
          <a:xfrm>
            <a:off x="35496" y="4839543"/>
            <a:ext cx="4956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Week 	1	2	3	4	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516737-8B6F-E642-AB1B-351DE55EF7E6}"/>
              </a:ext>
            </a:extLst>
          </p:cNvPr>
          <p:cNvCxnSpPr/>
          <p:nvPr/>
        </p:nvCxnSpPr>
        <p:spPr>
          <a:xfrm flipV="1">
            <a:off x="1043608" y="3212976"/>
            <a:ext cx="0" cy="16265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DCDB48-7AB9-8746-ACEB-3ACC0CC03848}"/>
              </a:ext>
            </a:extLst>
          </p:cNvPr>
          <p:cNvCxnSpPr/>
          <p:nvPr/>
        </p:nvCxnSpPr>
        <p:spPr>
          <a:xfrm flipV="1">
            <a:off x="5436096" y="3212976"/>
            <a:ext cx="0" cy="16265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9E47323-1BDB-F549-BBB2-D49500F4EE44}"/>
              </a:ext>
            </a:extLst>
          </p:cNvPr>
          <p:cNvSpPr txBox="1"/>
          <p:nvPr/>
        </p:nvSpPr>
        <p:spPr>
          <a:xfrm>
            <a:off x="4860032" y="2749513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Test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11D416-87CF-B54B-958C-B7DFBE01D830}"/>
              </a:ext>
            </a:extLst>
          </p:cNvPr>
          <p:cNvSpPr txBox="1"/>
          <p:nvPr/>
        </p:nvSpPr>
        <p:spPr>
          <a:xfrm>
            <a:off x="611560" y="2772604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Test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01A522-8CA6-3946-8203-53DDC4372157}"/>
              </a:ext>
            </a:extLst>
          </p:cNvPr>
          <p:cNvSpPr txBox="1"/>
          <p:nvPr/>
        </p:nvSpPr>
        <p:spPr>
          <a:xfrm>
            <a:off x="1316785" y="1509934"/>
            <a:ext cx="78664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Single group (no control)</a:t>
            </a:r>
          </a:p>
          <a:p>
            <a:r>
              <a:rPr lang="fi-FI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Normally distributed test scores: repeated measures ANOVA</a:t>
            </a:r>
          </a:p>
          <a:p>
            <a:r>
              <a:rPr lang="fi-FI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Non-normal test scores: Friedman test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6B7AD4-BF85-A342-B81D-79757ECEC8AF}"/>
              </a:ext>
            </a:extLst>
          </p:cNvPr>
          <p:cNvSpPr txBox="1"/>
          <p:nvPr/>
        </p:nvSpPr>
        <p:spPr>
          <a:xfrm>
            <a:off x="2771527" y="2749513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Test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70D250-4EED-4C4D-8FD9-8E2D38538669}"/>
              </a:ext>
            </a:extLst>
          </p:cNvPr>
          <p:cNvSpPr/>
          <p:nvPr/>
        </p:nvSpPr>
        <p:spPr>
          <a:xfrm>
            <a:off x="1061622" y="5481431"/>
            <a:ext cx="2214234" cy="648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Intervention 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35B43F-4A6E-E14E-A78F-012ED207D9FB}"/>
              </a:ext>
            </a:extLst>
          </p:cNvPr>
          <p:cNvSpPr/>
          <p:nvPr/>
        </p:nvSpPr>
        <p:spPr>
          <a:xfrm>
            <a:off x="3383868" y="5481431"/>
            <a:ext cx="2052228" cy="648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Intervention 2</a:t>
            </a:r>
          </a:p>
        </p:txBody>
      </p:sp>
    </p:spTree>
    <p:extLst>
      <p:ext uri="{BB962C8B-B14F-4D97-AF65-F5344CB8AC3E}">
        <p14:creationId xmlns:p14="http://schemas.microsoft.com/office/powerpoint/2010/main" val="14790673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4B93073-E3AA-104C-8ED4-0FE074F29155}"/>
              </a:ext>
            </a:extLst>
          </p:cNvPr>
          <p:cNvCxnSpPr/>
          <p:nvPr/>
        </p:nvCxnSpPr>
        <p:spPr>
          <a:xfrm>
            <a:off x="3132113" y="5983941"/>
            <a:ext cx="482453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CEC9224-E270-BC47-8FEE-95A6BD689357}"/>
              </a:ext>
            </a:extLst>
          </p:cNvPr>
          <p:cNvSpPr txBox="1"/>
          <p:nvPr/>
        </p:nvSpPr>
        <p:spPr>
          <a:xfrm>
            <a:off x="2124001" y="5954324"/>
            <a:ext cx="4956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Week 	1	2	3	4	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516737-8B6F-E642-AB1B-351DE55EF7E6}"/>
              </a:ext>
            </a:extLst>
          </p:cNvPr>
          <p:cNvCxnSpPr/>
          <p:nvPr/>
        </p:nvCxnSpPr>
        <p:spPr>
          <a:xfrm flipV="1">
            <a:off x="3132113" y="4327757"/>
            <a:ext cx="0" cy="16265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DCDB48-7AB9-8746-ACEB-3ACC0CC03848}"/>
              </a:ext>
            </a:extLst>
          </p:cNvPr>
          <p:cNvCxnSpPr/>
          <p:nvPr/>
        </p:nvCxnSpPr>
        <p:spPr>
          <a:xfrm flipV="1">
            <a:off x="7524601" y="4327757"/>
            <a:ext cx="0" cy="16265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9E47323-1BDB-F549-BBB2-D49500F4EE44}"/>
              </a:ext>
            </a:extLst>
          </p:cNvPr>
          <p:cNvSpPr txBox="1"/>
          <p:nvPr/>
        </p:nvSpPr>
        <p:spPr>
          <a:xfrm>
            <a:off x="6876256" y="350100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Post test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11D416-87CF-B54B-958C-B7DFBE01D830}"/>
              </a:ext>
            </a:extLst>
          </p:cNvPr>
          <p:cNvSpPr txBox="1"/>
          <p:nvPr/>
        </p:nvSpPr>
        <p:spPr>
          <a:xfrm>
            <a:off x="2627784" y="3524099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Pre test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01A522-8CA6-3946-8203-53DDC4372157}"/>
              </a:ext>
            </a:extLst>
          </p:cNvPr>
          <p:cNvSpPr txBox="1"/>
          <p:nvPr/>
        </p:nvSpPr>
        <p:spPr>
          <a:xfrm>
            <a:off x="1316785" y="620688"/>
            <a:ext cx="77192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Two-group</a:t>
            </a:r>
            <a:r>
              <a:rPr lang="fi-FI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(intervention and </a:t>
            </a:r>
            <a:r>
              <a:rPr lang="fi-FI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control</a:t>
            </a:r>
            <a:r>
              <a:rPr lang="fi-FI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fi-FI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Normally</a:t>
            </a:r>
            <a:r>
              <a:rPr lang="fi-FI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distributed</a:t>
            </a:r>
            <a:r>
              <a:rPr lang="fi-FI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test</a:t>
            </a:r>
            <a:r>
              <a:rPr lang="fi-FI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scores</a:t>
            </a:r>
            <a:r>
              <a:rPr lang="fi-FI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 </a:t>
            </a:r>
          </a:p>
          <a:p>
            <a:pPr marL="800100" lvl="1" indent="-342900">
              <a:buFontTx/>
              <a:buChar char="-"/>
            </a:pPr>
            <a:r>
              <a:rPr lang="fi-FI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Repeated</a:t>
            </a:r>
            <a:r>
              <a:rPr lang="fi-FI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measures</a:t>
            </a:r>
            <a:r>
              <a:rPr lang="fi-FI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ANOVA (</a:t>
            </a:r>
            <a:r>
              <a:rPr lang="fi-FI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different</a:t>
            </a:r>
            <a:r>
              <a:rPr lang="fi-FI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mean</a:t>
            </a:r>
            <a:r>
              <a:rPr lang="fi-FI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change</a:t>
            </a:r>
            <a:r>
              <a:rPr lang="fi-FI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from</a:t>
            </a:r>
            <a:r>
              <a:rPr lang="fi-FI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pre</a:t>
            </a:r>
            <a:r>
              <a:rPr lang="fi-FI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to </a:t>
            </a:r>
            <a:r>
              <a:rPr lang="fi-FI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post</a:t>
            </a:r>
            <a:r>
              <a:rPr lang="fi-FI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between</a:t>
            </a:r>
            <a:r>
              <a:rPr lang="fi-FI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two</a:t>
            </a:r>
            <a:r>
              <a:rPr lang="fi-FI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groups</a:t>
            </a:r>
            <a:r>
              <a:rPr lang="fi-FI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) </a:t>
            </a:r>
          </a:p>
          <a:p>
            <a:pPr marL="800100" lvl="1" indent="-342900">
              <a:buFontTx/>
              <a:buChar char="-"/>
            </a:pPr>
            <a:r>
              <a:rPr lang="fi-FI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ANCOVA (</a:t>
            </a:r>
            <a:r>
              <a:rPr lang="fi-FI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pre</a:t>
            </a:r>
            <a:r>
              <a:rPr lang="fi-FI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test</a:t>
            </a:r>
            <a:r>
              <a:rPr lang="fi-FI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is a </a:t>
            </a:r>
            <a:r>
              <a:rPr lang="fi-FI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covariate</a:t>
            </a:r>
            <a:r>
              <a:rPr lang="fi-FI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 </a:t>
            </a:r>
            <a:r>
              <a:rPr lang="fi-FI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different</a:t>
            </a:r>
            <a:r>
              <a:rPr lang="fi-FI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post</a:t>
            </a:r>
            <a:r>
              <a:rPr lang="fi-FI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test</a:t>
            </a:r>
            <a:r>
              <a:rPr lang="fi-FI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means</a:t>
            </a:r>
            <a:r>
              <a:rPr lang="fi-FI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between</a:t>
            </a:r>
            <a:r>
              <a:rPr lang="fi-FI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two</a:t>
            </a:r>
            <a:r>
              <a:rPr lang="fi-FI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groups</a:t>
            </a:r>
            <a:r>
              <a:rPr lang="fi-FI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)</a:t>
            </a:r>
          </a:p>
          <a:p>
            <a:pPr marL="800100" lvl="1" indent="-342900">
              <a:buFontTx/>
              <a:buChar char="-"/>
            </a:pPr>
            <a:r>
              <a:rPr lang="fi-FI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Linear</a:t>
            </a:r>
            <a:r>
              <a:rPr lang="fi-FI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mixed-effects</a:t>
            </a:r>
            <a:r>
              <a:rPr lang="fi-FI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modeling</a:t>
            </a:r>
            <a:r>
              <a:rPr lang="fi-FI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(</a:t>
            </a:r>
            <a:r>
              <a:rPr lang="fi-FI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allows</a:t>
            </a:r>
            <a:r>
              <a:rPr lang="fi-FI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unbalanced</a:t>
            </a:r>
            <a:r>
              <a:rPr lang="fi-FI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sample</a:t>
            </a:r>
            <a:r>
              <a:rPr lang="fi-FI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= </a:t>
            </a:r>
            <a:r>
              <a:rPr lang="fi-FI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missing</a:t>
            </a:r>
            <a:r>
              <a:rPr lang="fi-FI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values</a:t>
            </a:r>
            <a:r>
              <a:rPr lang="fi-FI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fi-FI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</a:t>
            </a:r>
            <a:r>
              <a:rPr lang="fi-FI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Non-normal</a:t>
            </a:r>
            <a:r>
              <a:rPr lang="fi-FI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test</a:t>
            </a:r>
            <a:r>
              <a:rPr lang="fi-FI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scores</a:t>
            </a:r>
            <a:r>
              <a:rPr lang="fi-FI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 </a:t>
            </a:r>
            <a:r>
              <a:rPr lang="fi-FI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Wilcoxon</a:t>
            </a:r>
            <a:r>
              <a:rPr lang="fi-FI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paired</a:t>
            </a:r>
            <a:r>
              <a:rPr lang="fi-FI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signed-rank</a:t>
            </a:r>
            <a:r>
              <a:rPr lang="fi-FI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test</a:t>
            </a:r>
            <a:endParaRPr lang="fi-FI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562AC6-A480-4F42-A510-6F341B9DBBCA}"/>
              </a:ext>
            </a:extLst>
          </p:cNvPr>
          <p:cNvSpPr/>
          <p:nvPr/>
        </p:nvSpPr>
        <p:spPr>
          <a:xfrm>
            <a:off x="3132113" y="5411115"/>
            <a:ext cx="4392488" cy="4024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Course on topic X: Control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2BFBFB-682F-7143-AD0F-D2A0BE05F75A}"/>
              </a:ext>
            </a:extLst>
          </p:cNvPr>
          <p:cNvSpPr/>
          <p:nvPr/>
        </p:nvSpPr>
        <p:spPr>
          <a:xfrm>
            <a:off x="3132113" y="4881653"/>
            <a:ext cx="4392488" cy="4024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Course on topic X: Intervention</a:t>
            </a:r>
          </a:p>
        </p:txBody>
      </p:sp>
    </p:spTree>
    <p:extLst>
      <p:ext uri="{BB962C8B-B14F-4D97-AF65-F5344CB8AC3E}">
        <p14:creationId xmlns:p14="http://schemas.microsoft.com/office/powerpoint/2010/main" val="15919233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lh3.googleusercontent.com/l8eDvtUoi4h07RiDP1yP4mbUavqMz66j14CASOkxaPI2rzJPkxwwW9P2U8SNLPStUBgLj2X8vpVrgfM6jzGJIa5V3hs8oh_CLF_smNccuVfoZvZDAfn0q12GX3u2MHbUo52w6Q-S">
            <a:extLst>
              <a:ext uri="{FF2B5EF4-FFF2-40B4-BE49-F238E27FC236}">
                <a16:creationId xmlns:a16="http://schemas.microsoft.com/office/drawing/2014/main" id="{E61B66BB-B2C1-3C44-87D7-4A2B00377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4824"/>
            <a:ext cx="9080977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5209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62D694-5738-7C49-B2D3-0AEBFA66411C}"/>
              </a:ext>
            </a:extLst>
          </p:cNvPr>
          <p:cNvCxnSpPr/>
          <p:nvPr/>
        </p:nvCxnSpPr>
        <p:spPr>
          <a:xfrm flipV="1">
            <a:off x="3484985" y="4366717"/>
            <a:ext cx="0" cy="16265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4B93073-E3AA-104C-8ED4-0FE074F29155}"/>
              </a:ext>
            </a:extLst>
          </p:cNvPr>
          <p:cNvCxnSpPr/>
          <p:nvPr/>
        </p:nvCxnSpPr>
        <p:spPr>
          <a:xfrm>
            <a:off x="1331913" y="6021288"/>
            <a:ext cx="482453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CEC9224-E270-BC47-8FEE-95A6BD689357}"/>
              </a:ext>
            </a:extLst>
          </p:cNvPr>
          <p:cNvSpPr txBox="1"/>
          <p:nvPr/>
        </p:nvSpPr>
        <p:spPr>
          <a:xfrm>
            <a:off x="323801" y="5991671"/>
            <a:ext cx="4956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Week 	1	2	3	4	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516737-8B6F-E642-AB1B-351DE55EF7E6}"/>
              </a:ext>
            </a:extLst>
          </p:cNvPr>
          <p:cNvCxnSpPr/>
          <p:nvPr/>
        </p:nvCxnSpPr>
        <p:spPr>
          <a:xfrm flipV="1">
            <a:off x="1331913" y="4365104"/>
            <a:ext cx="0" cy="16265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DCDB48-7AB9-8746-ACEB-3ACC0CC03848}"/>
              </a:ext>
            </a:extLst>
          </p:cNvPr>
          <p:cNvCxnSpPr/>
          <p:nvPr/>
        </p:nvCxnSpPr>
        <p:spPr>
          <a:xfrm flipV="1">
            <a:off x="5724401" y="4365104"/>
            <a:ext cx="0" cy="16265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9E47323-1BDB-F549-BBB2-D49500F4EE44}"/>
              </a:ext>
            </a:extLst>
          </p:cNvPr>
          <p:cNvSpPr txBox="1"/>
          <p:nvPr/>
        </p:nvSpPr>
        <p:spPr>
          <a:xfrm>
            <a:off x="5076056" y="3538355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Test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11D416-87CF-B54B-958C-B7DFBE01D830}"/>
              </a:ext>
            </a:extLst>
          </p:cNvPr>
          <p:cNvSpPr txBox="1"/>
          <p:nvPr/>
        </p:nvSpPr>
        <p:spPr>
          <a:xfrm>
            <a:off x="827584" y="356144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Test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01A522-8CA6-3946-8203-53DDC4372157}"/>
              </a:ext>
            </a:extLst>
          </p:cNvPr>
          <p:cNvSpPr txBox="1"/>
          <p:nvPr/>
        </p:nvSpPr>
        <p:spPr>
          <a:xfrm>
            <a:off x="1316785" y="1509934"/>
            <a:ext cx="69723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Two-group</a:t>
            </a:r>
            <a:r>
              <a:rPr lang="fi-FI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(intervention and </a:t>
            </a:r>
            <a:r>
              <a:rPr lang="fi-FI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control</a:t>
            </a:r>
            <a:r>
              <a:rPr lang="fi-FI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fi-FI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</a:t>
            </a:r>
            <a:r>
              <a:rPr lang="fi-FI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Normally</a:t>
            </a:r>
            <a:r>
              <a:rPr lang="fi-FI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distributed</a:t>
            </a:r>
            <a:r>
              <a:rPr lang="fi-FI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test</a:t>
            </a:r>
            <a:r>
              <a:rPr lang="fi-FI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scores</a:t>
            </a:r>
            <a:r>
              <a:rPr lang="fi-FI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 </a:t>
            </a:r>
            <a:r>
              <a:rPr lang="fi-FI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Linear</a:t>
            </a:r>
            <a:r>
              <a:rPr lang="fi-FI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mixed-effects</a:t>
            </a:r>
            <a:r>
              <a:rPr lang="fi-FI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modeling</a:t>
            </a:r>
            <a:r>
              <a:rPr lang="fi-FI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i-FI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</a:t>
            </a:r>
            <a:r>
              <a:rPr lang="fi-FI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Non-normal</a:t>
            </a:r>
            <a:r>
              <a:rPr lang="fi-FI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test</a:t>
            </a:r>
            <a:r>
              <a:rPr lang="fi-FI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scores</a:t>
            </a:r>
            <a:r>
              <a:rPr lang="fi-FI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 Mann-Whitney </a:t>
            </a:r>
            <a:r>
              <a:rPr lang="fi-FI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test</a:t>
            </a:r>
            <a:r>
              <a:rPr lang="fi-FI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562AC6-A480-4F42-A510-6F341B9DBBCA}"/>
              </a:ext>
            </a:extLst>
          </p:cNvPr>
          <p:cNvSpPr/>
          <p:nvPr/>
        </p:nvSpPr>
        <p:spPr>
          <a:xfrm>
            <a:off x="1331913" y="5448462"/>
            <a:ext cx="4392488" cy="4024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Course on topic X: Control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2BFBFB-682F-7143-AD0F-D2A0BE05F75A}"/>
              </a:ext>
            </a:extLst>
          </p:cNvPr>
          <p:cNvSpPr/>
          <p:nvPr/>
        </p:nvSpPr>
        <p:spPr>
          <a:xfrm>
            <a:off x="1331913" y="4919000"/>
            <a:ext cx="4392488" cy="4024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Course on topic X: Intervention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682550-67B9-FD4B-A222-FFE024058FB8}"/>
              </a:ext>
            </a:extLst>
          </p:cNvPr>
          <p:cNvSpPr txBox="1"/>
          <p:nvPr/>
        </p:nvSpPr>
        <p:spPr>
          <a:xfrm>
            <a:off x="2980656" y="3563059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Test 2</a:t>
            </a:r>
          </a:p>
        </p:txBody>
      </p:sp>
    </p:spTree>
    <p:extLst>
      <p:ext uri="{BB962C8B-B14F-4D97-AF65-F5344CB8AC3E}">
        <p14:creationId xmlns:p14="http://schemas.microsoft.com/office/powerpoint/2010/main" val="36838120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62D694-5738-7C49-B2D3-0AEBFA66411C}"/>
              </a:ext>
            </a:extLst>
          </p:cNvPr>
          <p:cNvCxnSpPr/>
          <p:nvPr/>
        </p:nvCxnSpPr>
        <p:spPr>
          <a:xfrm flipV="1">
            <a:off x="3484985" y="4366717"/>
            <a:ext cx="0" cy="16265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4B93073-E3AA-104C-8ED4-0FE074F29155}"/>
              </a:ext>
            </a:extLst>
          </p:cNvPr>
          <p:cNvCxnSpPr/>
          <p:nvPr/>
        </p:nvCxnSpPr>
        <p:spPr>
          <a:xfrm>
            <a:off x="1331913" y="6021288"/>
            <a:ext cx="482453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CEC9224-E270-BC47-8FEE-95A6BD689357}"/>
              </a:ext>
            </a:extLst>
          </p:cNvPr>
          <p:cNvSpPr txBox="1"/>
          <p:nvPr/>
        </p:nvSpPr>
        <p:spPr>
          <a:xfrm>
            <a:off x="323801" y="5991671"/>
            <a:ext cx="4956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Week 	1	2	3	4	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516737-8B6F-E642-AB1B-351DE55EF7E6}"/>
              </a:ext>
            </a:extLst>
          </p:cNvPr>
          <p:cNvCxnSpPr/>
          <p:nvPr/>
        </p:nvCxnSpPr>
        <p:spPr>
          <a:xfrm flipV="1">
            <a:off x="1331913" y="4365104"/>
            <a:ext cx="0" cy="16265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DCDB48-7AB9-8746-ACEB-3ACC0CC03848}"/>
              </a:ext>
            </a:extLst>
          </p:cNvPr>
          <p:cNvCxnSpPr/>
          <p:nvPr/>
        </p:nvCxnSpPr>
        <p:spPr>
          <a:xfrm flipV="1">
            <a:off x="5724401" y="4365104"/>
            <a:ext cx="0" cy="16265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9E47323-1BDB-F549-BBB2-D49500F4EE44}"/>
              </a:ext>
            </a:extLst>
          </p:cNvPr>
          <p:cNvSpPr txBox="1"/>
          <p:nvPr/>
        </p:nvSpPr>
        <p:spPr>
          <a:xfrm>
            <a:off x="5076056" y="3538355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Test 3</a:t>
            </a:r>
          </a:p>
          <a:p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MAP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11D416-87CF-B54B-958C-B7DFBE01D830}"/>
              </a:ext>
            </a:extLst>
          </p:cNvPr>
          <p:cNvSpPr txBox="1"/>
          <p:nvPr/>
        </p:nvSpPr>
        <p:spPr>
          <a:xfrm>
            <a:off x="827584" y="3561446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Test 1</a:t>
            </a:r>
          </a:p>
          <a:p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MAP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01A522-8CA6-3946-8203-53DDC4372157}"/>
              </a:ext>
            </a:extLst>
          </p:cNvPr>
          <p:cNvSpPr txBox="1"/>
          <p:nvPr/>
        </p:nvSpPr>
        <p:spPr>
          <a:xfrm>
            <a:off x="1316785" y="1509934"/>
            <a:ext cx="7503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Two-group</a:t>
            </a:r>
            <a:r>
              <a:rPr lang="fi-FI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(intervention and </a:t>
            </a:r>
            <a:r>
              <a:rPr lang="fi-FI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control</a:t>
            </a:r>
            <a:r>
              <a:rPr lang="fi-FI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fi-FI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</a:t>
            </a:r>
            <a:r>
              <a:rPr lang="fi-FI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Normally</a:t>
            </a:r>
            <a:r>
              <a:rPr lang="fi-FI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distributed</a:t>
            </a:r>
            <a:r>
              <a:rPr lang="fi-FI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test</a:t>
            </a:r>
            <a:r>
              <a:rPr lang="fi-FI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scores</a:t>
            </a:r>
            <a:r>
              <a:rPr lang="fi-FI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 </a:t>
            </a:r>
            <a:r>
              <a:rPr lang="fi-FI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Linear</a:t>
            </a:r>
            <a:r>
              <a:rPr lang="fi-FI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mixed-effects</a:t>
            </a:r>
            <a:r>
              <a:rPr lang="fi-FI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modeling</a:t>
            </a:r>
            <a:r>
              <a:rPr lang="fi-FI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562AC6-A480-4F42-A510-6F341B9DBBCA}"/>
              </a:ext>
            </a:extLst>
          </p:cNvPr>
          <p:cNvSpPr/>
          <p:nvPr/>
        </p:nvSpPr>
        <p:spPr>
          <a:xfrm>
            <a:off x="1331913" y="5448462"/>
            <a:ext cx="4392488" cy="4024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Course on topic X: Control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2BFBFB-682F-7143-AD0F-D2A0BE05F75A}"/>
              </a:ext>
            </a:extLst>
          </p:cNvPr>
          <p:cNvSpPr/>
          <p:nvPr/>
        </p:nvSpPr>
        <p:spPr>
          <a:xfrm>
            <a:off x="1331913" y="4919000"/>
            <a:ext cx="4392488" cy="4024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Course on topic X: Intervention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682550-67B9-FD4B-A222-FFE024058FB8}"/>
              </a:ext>
            </a:extLst>
          </p:cNvPr>
          <p:cNvSpPr txBox="1"/>
          <p:nvPr/>
        </p:nvSpPr>
        <p:spPr>
          <a:xfrm>
            <a:off x="2980656" y="3563059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Test 2</a:t>
            </a:r>
          </a:p>
          <a:p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MAP 2</a:t>
            </a:r>
          </a:p>
        </p:txBody>
      </p:sp>
    </p:spTree>
    <p:extLst>
      <p:ext uri="{BB962C8B-B14F-4D97-AF65-F5344CB8AC3E}">
        <p14:creationId xmlns:p14="http://schemas.microsoft.com/office/powerpoint/2010/main" val="4045339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5C9FF7-06B5-E744-96F4-2570DED3F3F9}"/>
              </a:ext>
            </a:extLst>
          </p:cNvPr>
          <p:cNvSpPr/>
          <p:nvPr/>
        </p:nvSpPr>
        <p:spPr>
          <a:xfrm>
            <a:off x="85800" y="2852936"/>
            <a:ext cx="54726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b="1">
                <a:latin typeface="Courier New" panose="02070309020205020404" pitchFamily="49" charset="0"/>
                <a:cs typeface="Courier New" panose="02070309020205020404" pitchFamily="49" charset="0"/>
              </a:rPr>
              <a:t>GLM test1 test2 test3 map1 map2 map3 BY group</a:t>
            </a:r>
          </a:p>
          <a:p>
            <a:r>
              <a:rPr lang="fi-FI" sz="1400" b="1">
                <a:latin typeface="Courier New" panose="02070309020205020404" pitchFamily="49" charset="0"/>
                <a:cs typeface="Courier New" panose="02070309020205020404" pitchFamily="49" charset="0"/>
              </a:rPr>
              <a:t>  /WSFACTOR=time 3 Polynomial </a:t>
            </a:r>
          </a:p>
          <a:p>
            <a:r>
              <a:rPr lang="fi-FI" sz="1400" b="1">
                <a:latin typeface="Courier New" panose="02070309020205020404" pitchFamily="49" charset="0"/>
                <a:cs typeface="Courier New" panose="02070309020205020404" pitchFamily="49" charset="0"/>
              </a:rPr>
              <a:t>  /MEASURE=test map </a:t>
            </a:r>
          </a:p>
          <a:p>
            <a:r>
              <a:rPr lang="fi-FI" sz="1400" b="1">
                <a:latin typeface="Courier New" panose="02070309020205020404" pitchFamily="49" charset="0"/>
                <a:cs typeface="Courier New" panose="02070309020205020404" pitchFamily="49" charset="0"/>
              </a:rPr>
              <a:t>  /METHOD=SSTYPE(3)</a:t>
            </a:r>
          </a:p>
          <a:p>
            <a:r>
              <a:rPr lang="fi-FI" sz="1400" b="1">
                <a:latin typeface="Courier New" panose="02070309020205020404" pitchFamily="49" charset="0"/>
                <a:cs typeface="Courier New" panose="02070309020205020404" pitchFamily="49" charset="0"/>
              </a:rPr>
              <a:t>  /POSTHOC=group(TUKEY GH) </a:t>
            </a:r>
          </a:p>
          <a:p>
            <a:r>
              <a:rPr lang="fi-FI" sz="1400" b="1">
                <a:latin typeface="Courier New" panose="02070309020205020404" pitchFamily="49" charset="0"/>
                <a:cs typeface="Courier New" panose="02070309020205020404" pitchFamily="49" charset="0"/>
              </a:rPr>
              <a:t>  /PLOT=PROFILE(time*group)</a:t>
            </a:r>
          </a:p>
          <a:p>
            <a:r>
              <a:rPr lang="fi-FI" sz="1400" b="1">
                <a:latin typeface="Courier New" panose="02070309020205020404" pitchFamily="49" charset="0"/>
                <a:cs typeface="Courier New" panose="02070309020205020404" pitchFamily="49" charset="0"/>
              </a:rPr>
              <a:t>  /EMMEANS=TABLES(time) COMPARE ADJ(BONFERRONI)</a:t>
            </a:r>
          </a:p>
          <a:p>
            <a:r>
              <a:rPr lang="fi-FI" sz="1400" b="1">
                <a:latin typeface="Courier New" panose="02070309020205020404" pitchFamily="49" charset="0"/>
                <a:cs typeface="Courier New" panose="02070309020205020404" pitchFamily="49" charset="0"/>
              </a:rPr>
              <a:t>  /EMMEANS=TABLES(group*time) </a:t>
            </a:r>
          </a:p>
          <a:p>
            <a:r>
              <a:rPr lang="fi-FI" sz="1400" b="1">
                <a:latin typeface="Courier New" panose="02070309020205020404" pitchFamily="49" charset="0"/>
                <a:cs typeface="Courier New" panose="02070309020205020404" pitchFamily="49" charset="0"/>
              </a:rPr>
              <a:t>  /PRINT=DESCRIPTIVE ETASQ HOMOGENEITY </a:t>
            </a:r>
          </a:p>
          <a:p>
            <a:r>
              <a:rPr lang="fi-FI" sz="1400" b="1">
                <a:latin typeface="Courier New" panose="02070309020205020404" pitchFamily="49" charset="0"/>
                <a:cs typeface="Courier New" panose="02070309020205020404" pitchFamily="49" charset="0"/>
              </a:rPr>
              <a:t>  /CRITERIA=ALPHA(.05)</a:t>
            </a:r>
          </a:p>
          <a:p>
            <a:r>
              <a:rPr lang="fi-FI" sz="1400" b="1">
                <a:latin typeface="Courier New" panose="02070309020205020404" pitchFamily="49" charset="0"/>
                <a:cs typeface="Courier New" panose="02070309020205020404" pitchFamily="49" charset="0"/>
              </a:rPr>
              <a:t>  /WSDESIGN=time </a:t>
            </a:r>
          </a:p>
          <a:p>
            <a:r>
              <a:rPr lang="fi-FI" sz="1400" b="1">
                <a:latin typeface="Courier New" panose="02070309020205020404" pitchFamily="49" charset="0"/>
                <a:cs typeface="Courier New" panose="02070309020205020404" pitchFamily="49" charset="0"/>
              </a:rPr>
              <a:t>  /DESIGN=group.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A176A5-DC3A-B64B-A60B-ABB36C8B62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89"/>
          <a:stretch/>
        </p:blipFill>
        <p:spPr>
          <a:xfrm>
            <a:off x="107504" y="548681"/>
            <a:ext cx="4392488" cy="7986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C3924D-D384-2E4B-BACC-5D3CCFA700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04"/>
          <a:stretch/>
        </p:blipFill>
        <p:spPr>
          <a:xfrm>
            <a:off x="107504" y="1484784"/>
            <a:ext cx="4392488" cy="6274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FBB0610-88C6-DC48-8ECE-63ADFAE1A1E6}"/>
              </a:ext>
            </a:extLst>
          </p:cNvPr>
          <p:cNvSpPr txBox="1"/>
          <p:nvPr/>
        </p:nvSpPr>
        <p:spPr>
          <a:xfrm>
            <a:off x="127789" y="109512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/>
              <a:t>…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72C62AF-1C35-B44F-8DD2-A2314FD9E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314" y="301329"/>
            <a:ext cx="3662362" cy="31996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4D39A7-BC73-0E45-8F52-65AE3EAFE0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658" y="3534879"/>
            <a:ext cx="3577676" cy="313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Ellipsi 59">
            <a:extLst>
              <a:ext uri="{FF2B5EF4-FFF2-40B4-BE49-F238E27FC236}">
                <a16:creationId xmlns:a16="http://schemas.microsoft.com/office/drawing/2014/main" id="{4950F77D-E612-5844-8050-4893EF4898BC}"/>
              </a:ext>
            </a:extLst>
          </p:cNvPr>
          <p:cNvSpPr/>
          <p:nvPr/>
        </p:nvSpPr>
        <p:spPr>
          <a:xfrm>
            <a:off x="1864900" y="2204864"/>
            <a:ext cx="1152128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RM</a:t>
            </a:r>
          </a:p>
        </p:txBody>
      </p:sp>
      <p:sp>
        <p:nvSpPr>
          <p:cNvPr id="61" name="Ellipsi 60">
            <a:extLst>
              <a:ext uri="{FF2B5EF4-FFF2-40B4-BE49-F238E27FC236}">
                <a16:creationId xmlns:a16="http://schemas.microsoft.com/office/drawing/2014/main" id="{9834D98B-8731-E243-BAB3-0F30D8F53537}"/>
              </a:ext>
            </a:extLst>
          </p:cNvPr>
          <p:cNvSpPr/>
          <p:nvPr/>
        </p:nvSpPr>
        <p:spPr>
          <a:xfrm>
            <a:off x="1804639" y="1105191"/>
            <a:ext cx="372527" cy="38576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e</a:t>
            </a:r>
            <a:r>
              <a:rPr lang="fi-FI" sz="1400" baseline="-2500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2" name="Suorakulmio 61">
            <a:extLst>
              <a:ext uri="{FF2B5EF4-FFF2-40B4-BE49-F238E27FC236}">
                <a16:creationId xmlns:a16="http://schemas.microsoft.com/office/drawing/2014/main" id="{5BB04116-5D1C-D349-972F-1B64A5CE2E06}"/>
              </a:ext>
            </a:extLst>
          </p:cNvPr>
          <p:cNvSpPr/>
          <p:nvPr/>
        </p:nvSpPr>
        <p:spPr>
          <a:xfrm>
            <a:off x="1817126" y="1641687"/>
            <a:ext cx="36004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i-FI" sz="160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3" name="Suorakulmio 62">
            <a:extLst>
              <a:ext uri="{FF2B5EF4-FFF2-40B4-BE49-F238E27FC236}">
                <a16:creationId xmlns:a16="http://schemas.microsoft.com/office/drawing/2014/main" id="{07104F04-7BE4-0D44-B8CF-88FDC99FD68F}"/>
              </a:ext>
            </a:extLst>
          </p:cNvPr>
          <p:cNvSpPr/>
          <p:nvPr/>
        </p:nvSpPr>
        <p:spPr>
          <a:xfrm>
            <a:off x="2239927" y="1641687"/>
            <a:ext cx="36004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i-FI" sz="160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64" name="Suorakulmio 63">
            <a:extLst>
              <a:ext uri="{FF2B5EF4-FFF2-40B4-BE49-F238E27FC236}">
                <a16:creationId xmlns:a16="http://schemas.microsoft.com/office/drawing/2014/main" id="{DB98EFF2-F2F6-694E-A125-4DC4DAACC2D2}"/>
              </a:ext>
            </a:extLst>
          </p:cNvPr>
          <p:cNvSpPr/>
          <p:nvPr/>
        </p:nvSpPr>
        <p:spPr>
          <a:xfrm>
            <a:off x="2656988" y="1638301"/>
            <a:ext cx="360040" cy="2914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i-FI" sz="160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5" name="Ellipsi 64">
            <a:extLst>
              <a:ext uri="{FF2B5EF4-FFF2-40B4-BE49-F238E27FC236}">
                <a16:creationId xmlns:a16="http://schemas.microsoft.com/office/drawing/2014/main" id="{375AA865-BEFF-DD4D-8CDE-A25DA0986649}"/>
              </a:ext>
            </a:extLst>
          </p:cNvPr>
          <p:cNvSpPr/>
          <p:nvPr/>
        </p:nvSpPr>
        <p:spPr>
          <a:xfrm>
            <a:off x="2236620" y="1101431"/>
            <a:ext cx="372527" cy="38576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e</a:t>
            </a:r>
            <a:r>
              <a:rPr lang="fi-FI" sz="1400" baseline="-2500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66" name="Ellipsi 65">
            <a:extLst>
              <a:ext uri="{FF2B5EF4-FFF2-40B4-BE49-F238E27FC236}">
                <a16:creationId xmlns:a16="http://schemas.microsoft.com/office/drawing/2014/main" id="{CB433234-7AD1-3446-9C11-C61568DCBFD1}"/>
              </a:ext>
            </a:extLst>
          </p:cNvPr>
          <p:cNvSpPr/>
          <p:nvPr/>
        </p:nvSpPr>
        <p:spPr>
          <a:xfrm>
            <a:off x="2655201" y="1109662"/>
            <a:ext cx="372527" cy="38576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e</a:t>
            </a:r>
            <a:r>
              <a:rPr lang="fi-FI" sz="1400" baseline="-2500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67" name="Suora nuoliyhdysviiva 66">
            <a:extLst>
              <a:ext uri="{FF2B5EF4-FFF2-40B4-BE49-F238E27FC236}">
                <a16:creationId xmlns:a16="http://schemas.microsoft.com/office/drawing/2014/main" id="{DA50EFDF-F39B-7843-8828-DBB8EECB7475}"/>
              </a:ext>
            </a:extLst>
          </p:cNvPr>
          <p:cNvCxnSpPr>
            <a:cxnSpLocks/>
            <a:stCxn id="61" idx="4"/>
            <a:endCxn id="62" idx="0"/>
          </p:cNvCxnSpPr>
          <p:nvPr/>
        </p:nvCxnSpPr>
        <p:spPr>
          <a:xfrm>
            <a:off x="1990903" y="1490954"/>
            <a:ext cx="6243" cy="150733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uora nuoliyhdysviiva 67">
            <a:extLst>
              <a:ext uri="{FF2B5EF4-FFF2-40B4-BE49-F238E27FC236}">
                <a16:creationId xmlns:a16="http://schemas.microsoft.com/office/drawing/2014/main" id="{9C1F2EC6-6285-6A4C-AA9E-EF7F48A9DBA3}"/>
              </a:ext>
            </a:extLst>
          </p:cNvPr>
          <p:cNvCxnSpPr>
            <a:cxnSpLocks/>
            <a:stCxn id="65" idx="4"/>
            <a:endCxn id="63" idx="0"/>
          </p:cNvCxnSpPr>
          <p:nvPr/>
        </p:nvCxnSpPr>
        <p:spPr>
          <a:xfrm flipH="1">
            <a:off x="2419947" y="1487194"/>
            <a:ext cx="2937" cy="154493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uora nuoliyhdysviiva 68">
            <a:extLst>
              <a:ext uri="{FF2B5EF4-FFF2-40B4-BE49-F238E27FC236}">
                <a16:creationId xmlns:a16="http://schemas.microsoft.com/office/drawing/2014/main" id="{D50337A0-7C8E-0046-936E-21A0B68C6C45}"/>
              </a:ext>
            </a:extLst>
          </p:cNvPr>
          <p:cNvCxnSpPr>
            <a:cxnSpLocks/>
            <a:stCxn id="66" idx="4"/>
            <a:endCxn id="64" idx="0"/>
          </p:cNvCxnSpPr>
          <p:nvPr/>
        </p:nvCxnSpPr>
        <p:spPr>
          <a:xfrm flipH="1">
            <a:off x="2837008" y="1495425"/>
            <a:ext cx="4457" cy="142876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uora nuoliyhdysviiva 69">
            <a:extLst>
              <a:ext uri="{FF2B5EF4-FFF2-40B4-BE49-F238E27FC236}">
                <a16:creationId xmlns:a16="http://schemas.microsoft.com/office/drawing/2014/main" id="{812F09FC-45D3-2B42-8C68-B5B350C4155D}"/>
              </a:ext>
            </a:extLst>
          </p:cNvPr>
          <p:cNvCxnSpPr>
            <a:cxnSpLocks/>
            <a:stCxn id="60" idx="0"/>
            <a:endCxn id="62" idx="2"/>
          </p:cNvCxnSpPr>
          <p:nvPr/>
        </p:nvCxnSpPr>
        <p:spPr>
          <a:xfrm flipH="1" flipV="1">
            <a:off x="1997146" y="1929719"/>
            <a:ext cx="443818" cy="275145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uora nuoliyhdysviiva 70">
            <a:extLst>
              <a:ext uri="{FF2B5EF4-FFF2-40B4-BE49-F238E27FC236}">
                <a16:creationId xmlns:a16="http://schemas.microsoft.com/office/drawing/2014/main" id="{D1B63BF4-52B3-F743-857E-B0AB9D7456CD}"/>
              </a:ext>
            </a:extLst>
          </p:cNvPr>
          <p:cNvCxnSpPr>
            <a:cxnSpLocks/>
            <a:stCxn id="60" idx="0"/>
            <a:endCxn id="63" idx="2"/>
          </p:cNvCxnSpPr>
          <p:nvPr/>
        </p:nvCxnSpPr>
        <p:spPr>
          <a:xfrm flipH="1" flipV="1">
            <a:off x="2419947" y="1929719"/>
            <a:ext cx="21017" cy="275145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uora nuoliyhdysviiva 71">
            <a:extLst>
              <a:ext uri="{FF2B5EF4-FFF2-40B4-BE49-F238E27FC236}">
                <a16:creationId xmlns:a16="http://schemas.microsoft.com/office/drawing/2014/main" id="{F5D16A18-7C63-0641-AB98-0025B2E1C6AD}"/>
              </a:ext>
            </a:extLst>
          </p:cNvPr>
          <p:cNvCxnSpPr>
            <a:cxnSpLocks/>
            <a:stCxn id="60" idx="0"/>
            <a:endCxn id="64" idx="2"/>
          </p:cNvCxnSpPr>
          <p:nvPr/>
        </p:nvCxnSpPr>
        <p:spPr>
          <a:xfrm flipV="1">
            <a:off x="2440964" y="1929718"/>
            <a:ext cx="396044" cy="275146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kstiruutu 3">
            <a:extLst>
              <a:ext uri="{FF2B5EF4-FFF2-40B4-BE49-F238E27FC236}">
                <a16:creationId xmlns:a16="http://schemas.microsoft.com/office/drawing/2014/main" id="{571CB488-7538-7B40-A995-F4A9690C24F3}"/>
              </a:ext>
            </a:extLst>
          </p:cNvPr>
          <p:cNvSpPr txBox="1"/>
          <p:nvPr/>
        </p:nvSpPr>
        <p:spPr>
          <a:xfrm>
            <a:off x="5703213" y="43252"/>
            <a:ext cx="3405291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1400">
                <a:latin typeface="+mn-lt"/>
              </a:rPr>
              <a:t>M = Motivational level</a:t>
            </a:r>
          </a:p>
          <a:p>
            <a:pPr marL="800100" lvl="1" indent="-342900">
              <a:buFontTx/>
              <a:buChar char="-"/>
            </a:pPr>
            <a:r>
              <a:rPr lang="fi-FI" sz="1400">
                <a:latin typeface="+mn-lt"/>
              </a:rPr>
              <a:t>self-assessment, survey</a:t>
            </a:r>
          </a:p>
          <a:p>
            <a:r>
              <a:rPr lang="fi-FI" sz="1400">
                <a:latin typeface="+mn-lt"/>
              </a:rPr>
              <a:t>E = Emotion</a:t>
            </a:r>
          </a:p>
          <a:p>
            <a:pPr marL="800100" lvl="1" indent="-342900">
              <a:buFontTx/>
              <a:buChar char="-"/>
            </a:pPr>
            <a:r>
              <a:rPr lang="fi-FI" sz="1400">
                <a:latin typeface="+mn-lt"/>
              </a:rPr>
              <a:t>self-assessment, survey</a:t>
            </a:r>
          </a:p>
          <a:p>
            <a:pPr marL="800100" lvl="1" indent="-342900">
              <a:buFontTx/>
              <a:buChar char="-"/>
            </a:pPr>
            <a:r>
              <a:rPr lang="fi-FI" sz="1400">
                <a:latin typeface="+mn-lt"/>
              </a:rPr>
              <a:t>ambulatory assessment, EDA</a:t>
            </a:r>
          </a:p>
          <a:p>
            <a:r>
              <a:rPr lang="fi-FI" sz="1400">
                <a:latin typeface="+mn-lt"/>
              </a:rPr>
              <a:t>S = Regulation strategies</a:t>
            </a:r>
          </a:p>
          <a:p>
            <a:pPr marL="742950" lvl="1" indent="-285750">
              <a:buFontTx/>
              <a:buChar char="-"/>
            </a:pPr>
            <a:r>
              <a:rPr lang="fi-FI" sz="1400">
                <a:latin typeface="+mn-lt"/>
              </a:rPr>
              <a:t>self-assessment, diary/survey</a:t>
            </a:r>
          </a:p>
          <a:p>
            <a:r>
              <a:rPr lang="fi-FI" sz="1400">
                <a:latin typeface="+mn-lt"/>
              </a:rPr>
              <a:t>RM = Regulation of motivation</a:t>
            </a:r>
          </a:p>
          <a:p>
            <a:endParaRPr lang="fi-FI" sz="1400">
              <a:latin typeface="+mn-lt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B0FBFD0C-1903-5045-AEC0-A36FC7D731B0}"/>
              </a:ext>
            </a:extLst>
          </p:cNvPr>
          <p:cNvSpPr txBox="1"/>
          <p:nvPr/>
        </p:nvSpPr>
        <p:spPr>
          <a:xfrm>
            <a:off x="3831760" y="6217277"/>
            <a:ext cx="5326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>
                <a:latin typeface="Calibri" panose="020F0502020204030204" pitchFamily="34" charset="0"/>
                <a:cs typeface="Calibri" panose="020F0502020204030204" pitchFamily="34" charset="0"/>
              </a:rPr>
              <a:t>(Bollen, 1989; Hair et al., 1995; Kaplan, 2000; </a:t>
            </a:r>
            <a:r>
              <a:rPr lang="en-US" sz="1600">
                <a:latin typeface="Calibri" charset="0"/>
                <a:ea typeface="Calibri" charset="0"/>
                <a:cs typeface="Calibri" charset="0"/>
              </a:rPr>
              <a:t>Tabachnick &amp; Fidell, 1996; </a:t>
            </a:r>
            <a:r>
              <a:rPr lang="fi-FI" sz="1600">
                <a:latin typeface="Calibri" panose="020F0502020204030204" pitchFamily="34" charset="0"/>
                <a:cs typeface="Calibri" panose="020F0502020204030204" pitchFamily="34" charset="0"/>
              </a:rPr>
              <a:t>Wickrama et al., 2016.)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5E32ECB6-5F3B-6A46-9269-2F3AA9FBE802}"/>
              </a:ext>
            </a:extLst>
          </p:cNvPr>
          <p:cNvSpPr txBox="1"/>
          <p:nvPr/>
        </p:nvSpPr>
        <p:spPr>
          <a:xfrm>
            <a:off x="469047" y="647882"/>
            <a:ext cx="3629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>
                <a:latin typeface="+mn-lt"/>
              </a:rPr>
              <a:t>Confirmatory Factor Analysis (CFA)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703D2CD-EDFC-D84A-8D85-7EFBB101A62A}"/>
              </a:ext>
            </a:extLst>
          </p:cNvPr>
          <p:cNvSpPr/>
          <p:nvPr/>
        </p:nvSpPr>
        <p:spPr>
          <a:xfrm>
            <a:off x="1331913" y="4437112"/>
            <a:ext cx="4392488" cy="648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Course on topic X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DECD9D4-263D-4F4C-91EB-8AE3CDC3FED7}"/>
              </a:ext>
            </a:extLst>
          </p:cNvPr>
          <p:cNvCxnSpPr/>
          <p:nvPr/>
        </p:nvCxnSpPr>
        <p:spPr>
          <a:xfrm>
            <a:off x="1331913" y="5301208"/>
            <a:ext cx="482453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324AF0C2-DCC9-4D45-92FC-A538FB75CB51}"/>
              </a:ext>
            </a:extLst>
          </p:cNvPr>
          <p:cNvSpPr txBox="1"/>
          <p:nvPr/>
        </p:nvSpPr>
        <p:spPr>
          <a:xfrm>
            <a:off x="323801" y="5271591"/>
            <a:ext cx="4956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Week 	1	2	3	4	5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1E5E6DB-7AFA-1845-BFC7-A4D9929F1746}"/>
              </a:ext>
            </a:extLst>
          </p:cNvPr>
          <p:cNvCxnSpPr/>
          <p:nvPr/>
        </p:nvCxnSpPr>
        <p:spPr>
          <a:xfrm flipV="1">
            <a:off x="1331913" y="3645024"/>
            <a:ext cx="0" cy="16265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23A3DFD8-EE60-3B42-B91A-0CA4101C8FAB}"/>
              </a:ext>
            </a:extLst>
          </p:cNvPr>
          <p:cNvSpPr txBox="1"/>
          <p:nvPr/>
        </p:nvSpPr>
        <p:spPr>
          <a:xfrm>
            <a:off x="827584" y="315374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Survey</a:t>
            </a:r>
          </a:p>
        </p:txBody>
      </p:sp>
    </p:spTree>
    <p:extLst>
      <p:ext uri="{BB962C8B-B14F-4D97-AF65-F5344CB8AC3E}">
        <p14:creationId xmlns:p14="http://schemas.microsoft.com/office/powerpoint/2010/main" val="67755696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6D95361A-4810-C949-901C-87C9CE968F1C}"/>
              </a:ext>
            </a:extLst>
          </p:cNvPr>
          <p:cNvSpPr txBox="1"/>
          <p:nvPr/>
        </p:nvSpPr>
        <p:spPr>
          <a:xfrm>
            <a:off x="1603665" y="59716"/>
            <a:ext cx="7360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>
                <a:latin typeface="Calibri" panose="020F0502020204030204" pitchFamily="34" charset="0"/>
                <a:cs typeface="Calibri" panose="020F0502020204030204" pitchFamily="34" charset="0"/>
              </a:rPr>
              <a:t>An example of a structural equation model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85C7FAD-DAF9-4F44-A9C5-2C87C1D555CE}"/>
              </a:ext>
            </a:extLst>
          </p:cNvPr>
          <p:cNvSpPr/>
          <p:nvPr/>
        </p:nvSpPr>
        <p:spPr>
          <a:xfrm>
            <a:off x="611560" y="3277559"/>
            <a:ext cx="1593130" cy="95210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ITI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C9FEEB6-59F4-424E-A545-A80C5B5EC0E7}"/>
              </a:ext>
            </a:extLst>
          </p:cNvPr>
          <p:cNvSpPr/>
          <p:nvPr/>
        </p:nvSpPr>
        <p:spPr>
          <a:xfrm>
            <a:off x="611560" y="4737143"/>
            <a:ext cx="1593130" cy="95210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ITG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B5DFDD1-C4D2-594D-9F0E-A6E151ACB0BA}"/>
              </a:ext>
            </a:extLst>
          </p:cNvPr>
          <p:cNvSpPr/>
          <p:nvPr/>
        </p:nvSpPr>
        <p:spPr>
          <a:xfrm>
            <a:off x="4501487" y="2864177"/>
            <a:ext cx="1593130" cy="95210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PRAISE</a:t>
            </a:r>
            <a:br>
              <a:rPr lang="fi-FI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NEUTRAL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52B74C4-4A1B-6B49-8767-1CB52D365850}"/>
              </a:ext>
            </a:extLst>
          </p:cNvPr>
          <p:cNvSpPr/>
          <p:nvPr/>
        </p:nvSpPr>
        <p:spPr>
          <a:xfrm>
            <a:off x="4508946" y="3891873"/>
            <a:ext cx="1593130" cy="95210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PRAISE</a:t>
            </a:r>
            <a:br>
              <a:rPr lang="fi-FI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54DC33A-3B44-7F4B-9328-E48024F850D3}"/>
              </a:ext>
            </a:extLst>
          </p:cNvPr>
          <p:cNvSpPr/>
          <p:nvPr/>
        </p:nvSpPr>
        <p:spPr>
          <a:xfrm>
            <a:off x="4492943" y="4919569"/>
            <a:ext cx="1593130" cy="95210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PRAISE</a:t>
            </a:r>
            <a:br>
              <a:rPr lang="fi-FI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29F3934-3829-7840-B1DA-5844AC23FD2F}"/>
              </a:ext>
            </a:extLst>
          </p:cNvPr>
          <p:cNvCxnSpPr>
            <a:stCxn id="37" idx="6"/>
            <a:endCxn id="46" idx="2"/>
          </p:cNvCxnSpPr>
          <p:nvPr/>
        </p:nvCxnSpPr>
        <p:spPr>
          <a:xfrm flipV="1">
            <a:off x="2204690" y="3340231"/>
            <a:ext cx="2296797" cy="41338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1FBD028-E93D-3F49-B822-4F5481332D0B}"/>
              </a:ext>
            </a:extLst>
          </p:cNvPr>
          <p:cNvCxnSpPr>
            <a:cxnSpLocks/>
            <a:stCxn id="37" idx="6"/>
            <a:endCxn id="47" idx="2"/>
          </p:cNvCxnSpPr>
          <p:nvPr/>
        </p:nvCxnSpPr>
        <p:spPr>
          <a:xfrm>
            <a:off x="2204690" y="3753613"/>
            <a:ext cx="2304256" cy="6143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947292D-3A31-7845-9D68-83B7C113DE35}"/>
              </a:ext>
            </a:extLst>
          </p:cNvPr>
          <p:cNvCxnSpPr>
            <a:cxnSpLocks/>
            <a:stCxn id="37" idx="6"/>
            <a:endCxn id="48" idx="2"/>
          </p:cNvCxnSpPr>
          <p:nvPr/>
        </p:nvCxnSpPr>
        <p:spPr>
          <a:xfrm>
            <a:off x="2204690" y="3753613"/>
            <a:ext cx="2288253" cy="164201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5467841-6FFC-C340-A73F-1F40341CC92A}"/>
              </a:ext>
            </a:extLst>
          </p:cNvPr>
          <p:cNvCxnSpPr>
            <a:cxnSpLocks/>
            <a:stCxn id="45" idx="6"/>
            <a:endCxn id="46" idx="2"/>
          </p:cNvCxnSpPr>
          <p:nvPr/>
        </p:nvCxnSpPr>
        <p:spPr>
          <a:xfrm flipV="1">
            <a:off x="2204690" y="3340231"/>
            <a:ext cx="2296797" cy="18729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C6B3292-94DA-6246-83DB-8F7BAEA60047}"/>
              </a:ext>
            </a:extLst>
          </p:cNvPr>
          <p:cNvCxnSpPr>
            <a:cxnSpLocks/>
            <a:stCxn id="45" idx="6"/>
            <a:endCxn id="47" idx="2"/>
          </p:cNvCxnSpPr>
          <p:nvPr/>
        </p:nvCxnSpPr>
        <p:spPr>
          <a:xfrm flipV="1">
            <a:off x="2204690" y="4367927"/>
            <a:ext cx="2304256" cy="84527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A472DFE-4BEF-BA45-8531-0498DF1E4374}"/>
              </a:ext>
            </a:extLst>
          </p:cNvPr>
          <p:cNvCxnSpPr>
            <a:cxnSpLocks/>
            <a:stCxn id="45" idx="6"/>
            <a:endCxn id="48" idx="2"/>
          </p:cNvCxnSpPr>
          <p:nvPr/>
        </p:nvCxnSpPr>
        <p:spPr>
          <a:xfrm>
            <a:off x="2204690" y="5213197"/>
            <a:ext cx="2288253" cy="1824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6377482-8794-9F4F-B0D9-DE984B43C360}"/>
              </a:ext>
            </a:extLst>
          </p:cNvPr>
          <p:cNvSpPr txBox="1"/>
          <p:nvPr/>
        </p:nvSpPr>
        <p:spPr>
          <a:xfrm>
            <a:off x="1603664" y="1356465"/>
            <a:ext cx="7063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4-9 grade students from Finland and China (N=1862)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C492A1-2966-DC45-AFB2-0D2371E3C5BB}"/>
              </a:ext>
            </a:extLst>
          </p:cNvPr>
          <p:cNvSpPr/>
          <p:nvPr/>
        </p:nvSpPr>
        <p:spPr>
          <a:xfrm>
            <a:off x="6228184" y="2570549"/>
            <a:ext cx="29158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b="1">
                <a:latin typeface="Calibri" panose="020F0502020204030204" pitchFamily="34" charset="0"/>
                <a:cs typeface="Calibri" panose="020F0502020204030204" pitchFamily="34" charset="0"/>
              </a:rPr>
              <a:t>Neutral</a:t>
            </a:r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 (α=.783)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(1) It went well.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(2) Fine result!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(3) Great!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(4) Wow! That’s a really good score! </a:t>
            </a:r>
          </a:p>
          <a:p>
            <a:endParaRPr lang="fi-FI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400" b="1">
                <a:latin typeface="Calibri" panose="020F0502020204030204" pitchFamily="34" charset="0"/>
                <a:cs typeface="Calibri" panose="020F0502020204030204" pitchFamily="34" charset="0"/>
              </a:rPr>
              <a:t>Person</a:t>
            </a:r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 (α=.682)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(5) You are so smart in this subject! 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(6) You are so gifted!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(7) You always do great in exams! </a:t>
            </a:r>
          </a:p>
          <a:p>
            <a:endParaRPr lang="fi-FI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400" b="1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 (α=.791)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(8) I can see that you have put a lot of effort in learning new issues.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(9) You practiced a lot and it can be seen in this result! 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(10) You must have worked hard for this score! 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(11) It was worthwhile to read for the exam!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48D03D-02DC-9D41-9DEB-2D7A8E8F8835}"/>
              </a:ext>
            </a:extLst>
          </p:cNvPr>
          <p:cNvSpPr/>
          <p:nvPr/>
        </p:nvSpPr>
        <p:spPr>
          <a:xfrm>
            <a:off x="0" y="1683385"/>
            <a:ext cx="74523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b="1">
                <a:latin typeface="Calibri" panose="020F0502020204030204" pitchFamily="34" charset="0"/>
                <a:cs typeface="Calibri" panose="020F0502020204030204" pitchFamily="34" charset="0"/>
              </a:rPr>
              <a:t>ITI</a:t>
            </a:r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 (α=.863)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(1) You have a certain amount of intelligence, and you really can’t do much to change it.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(2) Your intelligence is something that you can’t change very much. 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(3) To be honest, you can’t really change how intelligent you are.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(4) You can learn new things, but you can’t really change your basic intelligence.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810BE3-9017-474F-B905-FDFF1EA6D330}"/>
              </a:ext>
            </a:extLst>
          </p:cNvPr>
          <p:cNvSpPr/>
          <p:nvPr/>
        </p:nvSpPr>
        <p:spPr>
          <a:xfrm>
            <a:off x="25902" y="5626579"/>
            <a:ext cx="656232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b="1">
                <a:latin typeface="Calibri" panose="020F0502020204030204" pitchFamily="34" charset="0"/>
                <a:cs typeface="Calibri" panose="020F0502020204030204" pitchFamily="34" charset="0"/>
              </a:rPr>
              <a:t>ITG</a:t>
            </a:r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 (α=.854)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(1) You have a certain amount of giftedness, and you really can’t do much to change it.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(2) Your giftedness is something that you can’t change very much.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(3) To be honest, you can’t really change how gifted you are.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(4) You can learn new things, but you can’t really change your basic giftedness.</a:t>
            </a:r>
          </a:p>
        </p:txBody>
      </p:sp>
    </p:spTree>
    <p:extLst>
      <p:ext uri="{BB962C8B-B14F-4D97-AF65-F5344CB8AC3E}">
        <p14:creationId xmlns:p14="http://schemas.microsoft.com/office/powerpoint/2010/main" val="349615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yöristetty suorakulmio 4">
            <a:extLst>
              <a:ext uri="{FF2B5EF4-FFF2-40B4-BE49-F238E27FC236}">
                <a16:creationId xmlns:a16="http://schemas.microsoft.com/office/drawing/2014/main" id="{7333F75E-5AD4-9D47-AD0E-45331676E194}"/>
              </a:ext>
            </a:extLst>
          </p:cNvPr>
          <p:cNvSpPr/>
          <p:nvPr/>
        </p:nvSpPr>
        <p:spPr>
          <a:xfrm>
            <a:off x="971600" y="1399428"/>
            <a:ext cx="7992888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DFA00B7-48D8-FA42-A92A-EACBAC358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Content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857A5EA-B4A4-E64F-9A1C-F77D6AAA8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Introduction</a:t>
            </a:r>
          </a:p>
          <a:p>
            <a:r>
              <a:rPr lang="fi-FI"/>
              <a:t>Design</a:t>
            </a:r>
          </a:p>
          <a:p>
            <a:pPr lvl="1"/>
            <a:r>
              <a:rPr lang="fi-FI"/>
              <a:t>Types of design</a:t>
            </a:r>
          </a:p>
          <a:p>
            <a:pPr lvl="1"/>
            <a:r>
              <a:rPr lang="fi-FI"/>
              <a:t>Mono/multi/mixed-method research</a:t>
            </a:r>
          </a:p>
          <a:p>
            <a:pPr lvl="1"/>
            <a:r>
              <a:rPr lang="fi-FI"/>
              <a:t>Time and design</a:t>
            </a:r>
          </a:p>
          <a:p>
            <a:pPr lvl="1"/>
            <a:r>
              <a:rPr lang="fi-FI"/>
              <a:t>Data collection</a:t>
            </a:r>
          </a:p>
          <a:p>
            <a:r>
              <a:rPr lang="fi-FI"/>
              <a:t>Survey design</a:t>
            </a:r>
          </a:p>
          <a:p>
            <a:r>
              <a:rPr lang="fi-FI"/>
              <a:t>Statistical data 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DED747-ACC2-5C49-9D84-C2800F76FF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0"/>
          <a:stretch/>
        </p:blipFill>
        <p:spPr>
          <a:xfrm>
            <a:off x="5492510" y="1906330"/>
            <a:ext cx="3481094" cy="244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1815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6D95361A-4810-C949-901C-87C9CE968F1C}"/>
              </a:ext>
            </a:extLst>
          </p:cNvPr>
          <p:cNvSpPr txBox="1"/>
          <p:nvPr/>
        </p:nvSpPr>
        <p:spPr>
          <a:xfrm>
            <a:off x="1603665" y="59716"/>
            <a:ext cx="7360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>
                <a:latin typeface="Calibri" panose="020F0502020204030204" pitchFamily="34" charset="0"/>
                <a:cs typeface="Calibri" panose="020F0502020204030204" pitchFamily="34" charset="0"/>
              </a:rPr>
              <a:t>Mplus code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58B8BC-E2AF-4D47-902D-1495D031C478}"/>
              </a:ext>
            </a:extLst>
          </p:cNvPr>
          <p:cNvSpPr/>
          <p:nvPr/>
        </p:nvSpPr>
        <p:spPr>
          <a:xfrm>
            <a:off x="467544" y="1052736"/>
            <a:ext cx="811864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300" b="1">
                <a:latin typeface="Courier New" panose="02070309020205020404" pitchFamily="49" charset="0"/>
                <a:cs typeface="Courier New" panose="02070309020205020404" pitchFamily="49" charset="0"/>
              </a:rPr>
              <a:t>TITLE: Finland China</a:t>
            </a:r>
          </a:p>
          <a:p>
            <a:endParaRPr lang="fi-FI" sz="1300" b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fi-FI" sz="1300" b="1">
                <a:latin typeface="Courier New" panose="02070309020205020404" pitchFamily="49" charset="0"/>
                <a:cs typeface="Courier New" panose="02070309020205020404" pitchFamily="49" charset="0"/>
              </a:rPr>
              <a:t>DATA:</a:t>
            </a:r>
          </a:p>
          <a:p>
            <a:r>
              <a:rPr lang="fi-FI" sz="1300" b="1">
                <a:latin typeface="Courier New" panose="02070309020205020404" pitchFamily="49" charset="0"/>
                <a:cs typeface="Courier New" panose="02070309020205020404" pitchFamily="49" charset="0"/>
              </a:rPr>
              <a:t>  FILE IS finchi_stud_n1862.csv;</a:t>
            </a:r>
          </a:p>
          <a:p>
            <a:endParaRPr lang="fi-FI" sz="1300" b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fi-FI" sz="1300" b="1">
                <a:latin typeface="Courier New" panose="02070309020205020404" pitchFamily="49" charset="0"/>
                <a:cs typeface="Courier New" panose="02070309020205020404" pitchFamily="49" charset="0"/>
              </a:rPr>
              <a:t>VARIABLE:</a:t>
            </a:r>
          </a:p>
          <a:p>
            <a:r>
              <a:rPr lang="fi-FI" sz="1300" b="1">
                <a:latin typeface="Courier New" panose="02070309020205020404" pitchFamily="49" charset="0"/>
                <a:cs typeface="Courier New" panose="02070309020205020404" pitchFamily="49" charset="0"/>
              </a:rPr>
              <a:t>  NAMES ARE COUNTRY CLASS CLASSC GENDER GRADEL GRADEM</a:t>
            </a:r>
          </a:p>
          <a:p>
            <a:r>
              <a:rPr lang="fi-FI" sz="1300" b="1">
                <a:latin typeface="Courier New" panose="02070309020205020404" pitchFamily="49" charset="0"/>
                <a:cs typeface="Courier New" panose="02070309020205020404" pitchFamily="49" charset="0"/>
              </a:rPr>
              <a:t>  ITI1-ITI4 ITG1-ITG4 PRAISE1-PRAISE16;</a:t>
            </a:r>
          </a:p>
          <a:p>
            <a:endParaRPr lang="fi-FI" sz="1300" b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fi-FI" sz="1300" b="1">
                <a:latin typeface="Courier New" panose="02070309020205020404" pitchFamily="49" charset="0"/>
                <a:cs typeface="Courier New" panose="02070309020205020404" pitchFamily="49" charset="0"/>
              </a:rPr>
              <a:t>  USEVARIABLES ARE COUNTRY CLASS GENDER GRADEL GRADEM</a:t>
            </a:r>
          </a:p>
          <a:p>
            <a:r>
              <a:rPr lang="fi-FI" sz="1300" b="1">
                <a:latin typeface="Courier New" panose="02070309020205020404" pitchFamily="49" charset="0"/>
                <a:cs typeface="Courier New" panose="02070309020205020404" pitchFamily="49" charset="0"/>
              </a:rPr>
              <a:t>  ITI1-ITI4 ITG1-ITG4 PRAISE1-PRAISE9 PRAISE11 PRAISE13 PRAISE15;</a:t>
            </a:r>
          </a:p>
          <a:p>
            <a:r>
              <a:rPr lang="fi-FI" sz="1300" b="1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</a:p>
          <a:p>
            <a:r>
              <a:rPr lang="fi-FI" sz="1300" b="1">
                <a:latin typeface="Courier New" panose="02070309020205020404" pitchFamily="49" charset="0"/>
                <a:cs typeface="Courier New" panose="02070309020205020404" pitchFamily="49" charset="0"/>
              </a:rPr>
              <a:t>  CATEGORICAL ARE</a:t>
            </a:r>
          </a:p>
          <a:p>
            <a:r>
              <a:rPr lang="fi-FI" sz="1300" b="1">
                <a:latin typeface="Courier New" panose="02070309020205020404" pitchFamily="49" charset="0"/>
                <a:cs typeface="Courier New" panose="02070309020205020404" pitchFamily="49" charset="0"/>
              </a:rPr>
              <a:t>  ITI1-ITI4 ITG1-ITG4 PRAISE1-PRAISE16;</a:t>
            </a:r>
          </a:p>
          <a:p>
            <a:endParaRPr lang="fi-FI" sz="1300" b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fi-FI" sz="1300" b="1">
                <a:latin typeface="Courier New" panose="02070309020205020404" pitchFamily="49" charset="0"/>
                <a:cs typeface="Courier New" panose="02070309020205020404" pitchFamily="49" charset="0"/>
              </a:rPr>
              <a:t>  MISSING ARE .;</a:t>
            </a:r>
          </a:p>
          <a:p>
            <a:endParaRPr lang="fi-FI" sz="1300" b="1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fi-FI" sz="1300" b="1">
                <a:latin typeface="Courier New" panose="02070309020205020404" pitchFamily="49" charset="0"/>
                <a:cs typeface="Courier New" panose="02070309020205020404" pitchFamily="49" charset="0"/>
              </a:rPr>
              <a:t>MODEL:</a:t>
            </a:r>
          </a:p>
          <a:p>
            <a:r>
              <a:rPr lang="fi-FI" sz="1300" b="1">
                <a:latin typeface="Courier New" panose="02070309020205020404" pitchFamily="49" charset="0"/>
                <a:cs typeface="Courier New" panose="02070309020205020404" pitchFamily="49" charset="0"/>
              </a:rPr>
              <a:t>  ITI BY ITI1-ITI4;</a:t>
            </a:r>
          </a:p>
          <a:p>
            <a:r>
              <a:rPr lang="fi-FI" sz="1300" b="1">
                <a:latin typeface="Courier New" panose="02070309020205020404" pitchFamily="49" charset="0"/>
                <a:cs typeface="Courier New" panose="02070309020205020404" pitchFamily="49" charset="0"/>
              </a:rPr>
              <a:t>  ITG BY ITG1-ITG4;</a:t>
            </a:r>
          </a:p>
          <a:p>
            <a:r>
              <a:rPr lang="fi-FI" sz="1300" b="1">
                <a:latin typeface="Courier New" panose="02070309020205020404" pitchFamily="49" charset="0"/>
                <a:cs typeface="Courier New" panose="02070309020205020404" pitchFamily="49" charset="0"/>
              </a:rPr>
              <a:t>  PRA1NEU BY PRAISE1 PRAISE5 PRAISE9 PRAISE13;</a:t>
            </a:r>
          </a:p>
          <a:p>
            <a:r>
              <a:rPr lang="fi-FI" sz="1300" b="1">
                <a:latin typeface="Courier New" panose="02070309020205020404" pitchFamily="49" charset="0"/>
                <a:cs typeface="Courier New" panose="02070309020205020404" pitchFamily="49" charset="0"/>
              </a:rPr>
              <a:t>  PRA2PER BY PRAISE2 PRAISE4 PRAISE6 PRAISE8;</a:t>
            </a:r>
          </a:p>
          <a:p>
            <a:r>
              <a:rPr lang="fi-FI" sz="1300" b="1">
                <a:latin typeface="Courier New" panose="02070309020205020404" pitchFamily="49" charset="0"/>
                <a:cs typeface="Courier New" panose="02070309020205020404" pitchFamily="49" charset="0"/>
              </a:rPr>
              <a:t>  PRA3PRO BY PRAISE3 PRAISE7 PRAISE11 PRAISE15;</a:t>
            </a:r>
          </a:p>
          <a:p>
            <a:r>
              <a:rPr lang="fi-FI" sz="1300" b="1">
                <a:latin typeface="Courier New" panose="02070309020205020404" pitchFamily="49" charset="0"/>
                <a:cs typeface="Courier New" panose="02070309020205020404" pitchFamily="49" charset="0"/>
              </a:rPr>
              <a:t>  PRA1NEU ON ITI ITG COUNTRY CLASS GENDER GRADEL GRADEM;</a:t>
            </a:r>
          </a:p>
          <a:p>
            <a:r>
              <a:rPr lang="fi-FI" sz="1300" b="1">
                <a:latin typeface="Courier New" panose="02070309020205020404" pitchFamily="49" charset="0"/>
                <a:cs typeface="Courier New" panose="02070309020205020404" pitchFamily="49" charset="0"/>
              </a:rPr>
              <a:t>  PRA2PER ON ITI ITG COUNTRY CLASS GENDER GRADEL GRADEM;</a:t>
            </a:r>
          </a:p>
          <a:p>
            <a:r>
              <a:rPr lang="fi-FI" sz="1300" b="1">
                <a:latin typeface="Courier New" panose="02070309020205020404" pitchFamily="49" charset="0"/>
                <a:cs typeface="Courier New" panose="02070309020205020404" pitchFamily="49" charset="0"/>
              </a:rPr>
              <a:t>  PRA3PRO ON ITI ITG COUNTRY CLASS GENDER GRADEL GRADEM;</a:t>
            </a:r>
          </a:p>
          <a:p>
            <a:r>
              <a:rPr lang="fi-FI" sz="1300" b="1">
                <a:latin typeface="Courier New" panose="02070309020205020404" pitchFamily="49" charset="0"/>
                <a:cs typeface="Courier New" panose="02070309020205020404" pitchFamily="49" charset="0"/>
              </a:rPr>
              <a:t>  ITI ON COUNTRY CLASS GENDER GRADEL GRADEM;</a:t>
            </a:r>
          </a:p>
          <a:p>
            <a:r>
              <a:rPr lang="fi-FI" sz="1300" b="1">
                <a:latin typeface="Courier New" panose="02070309020205020404" pitchFamily="49" charset="0"/>
                <a:cs typeface="Courier New" panose="02070309020205020404" pitchFamily="49" charset="0"/>
              </a:rPr>
              <a:t>  ITG ON COUNTRY CLASS GENDER GRADEL GRADEM;</a:t>
            </a:r>
          </a:p>
        </p:txBody>
      </p:sp>
    </p:spTree>
    <p:extLst>
      <p:ext uri="{BB962C8B-B14F-4D97-AF65-F5344CB8AC3E}">
        <p14:creationId xmlns:p14="http://schemas.microsoft.com/office/powerpoint/2010/main" val="214181860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A2E879C-F910-9E4C-A0F8-C7AB07E42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06" y="378823"/>
            <a:ext cx="7537721" cy="358851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D95361A-4810-C949-901C-87C9CE968F1C}"/>
              </a:ext>
            </a:extLst>
          </p:cNvPr>
          <p:cNvSpPr txBox="1"/>
          <p:nvPr/>
        </p:nvSpPr>
        <p:spPr>
          <a:xfrm>
            <a:off x="1603665" y="59716"/>
            <a:ext cx="7360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992373-4065-2B43-BF52-23E90261EE15}"/>
              </a:ext>
            </a:extLst>
          </p:cNvPr>
          <p:cNvSpPr/>
          <p:nvPr/>
        </p:nvSpPr>
        <p:spPr>
          <a:xfrm>
            <a:off x="27961" y="5023424"/>
            <a:ext cx="89827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b="1">
                <a:latin typeface="Calibri" panose="020F0502020204030204" pitchFamily="34" charset="0"/>
                <a:cs typeface="Calibri" panose="020F0502020204030204" pitchFamily="34" charset="0"/>
              </a:rPr>
              <a:t>Results </a:t>
            </a:r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(standardised values presented on the diagram in parenthesis):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ITI is stat. sig (*) related to all three PRAISE factors: Positive on PRAISE NEUTRAL and PROCESS, negative on PERSONAL.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ITG is stat. sig. (*) positively related to PRAISE PROCESS and negatively related to PERSONAL.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Chinese rated PRAISE NEUTRAL and PROCESS higher than Finnish students (0.828, p&lt;.001; 0.425, p&lt;.001).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Finnish rated PRAISE PERSONAL higher than Chinese students (-0.373, p&lt;.001).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Ratings on PRAISE NEUTRAL and PROCESS scales become lower as students get older (-0.063, p&lt;.001; -0.047, p&lt;.001).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Males rated PRAISE NEUTRAL and PERSONAL higher than females (0.087, p=0.043; 0.091, p=0.012).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Only one grade effect: higher math grades positively connected to PRAISE PROCESS (0.041, p=0.041).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25CD05-6CB6-1E44-B98E-D707CB16C9EF}"/>
              </a:ext>
            </a:extLst>
          </p:cNvPr>
          <p:cNvSpPr/>
          <p:nvPr/>
        </p:nvSpPr>
        <p:spPr>
          <a:xfrm>
            <a:off x="27961" y="3853873"/>
            <a:ext cx="569616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b="1">
                <a:latin typeface="Calibri" panose="020F0502020204030204" pitchFamily="34" charset="0"/>
                <a:cs typeface="Calibri" panose="020F0502020204030204" pitchFamily="34" charset="0"/>
              </a:rPr>
              <a:t>Model fit</a:t>
            </a:r>
            <a:b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Chi-Square = 44303.506; df = 396; P = &lt; .001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RMSEA = 0.152; 90% C.I. = 0.150 – 0.154; Prob RMSEA (&lt;= .05) = &lt; .001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CFI = 0.684; TLI = 0.630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WRMR = 5.406</a:t>
            </a:r>
          </a:p>
        </p:txBody>
      </p:sp>
    </p:spTree>
    <p:extLst>
      <p:ext uri="{BB962C8B-B14F-4D97-AF65-F5344CB8AC3E}">
        <p14:creationId xmlns:p14="http://schemas.microsoft.com/office/powerpoint/2010/main" val="16010751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6D95361A-4810-C949-901C-87C9CE968F1C}"/>
              </a:ext>
            </a:extLst>
          </p:cNvPr>
          <p:cNvSpPr txBox="1"/>
          <p:nvPr/>
        </p:nvSpPr>
        <p:spPr>
          <a:xfrm>
            <a:off x="1603665" y="59716"/>
            <a:ext cx="7360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377482-8794-9F4F-B0D9-DE984B43C360}"/>
              </a:ext>
            </a:extLst>
          </p:cNvPr>
          <p:cNvSpPr txBox="1"/>
          <p:nvPr/>
        </p:nvSpPr>
        <p:spPr>
          <a:xfrm>
            <a:off x="1603664" y="1356465"/>
            <a:ext cx="7063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4-9 grade students from Finland and China (</a:t>
            </a:r>
            <a:r>
              <a:rPr lang="fi-FI" i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=1862)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C492A1-2966-DC45-AFB2-0D2371E3C5BB}"/>
              </a:ext>
            </a:extLst>
          </p:cNvPr>
          <p:cNvSpPr/>
          <p:nvPr/>
        </p:nvSpPr>
        <p:spPr>
          <a:xfrm>
            <a:off x="6228184" y="2570549"/>
            <a:ext cx="29158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b="1">
                <a:latin typeface="Calibri" panose="020F0502020204030204" pitchFamily="34" charset="0"/>
                <a:cs typeface="Calibri" panose="020F0502020204030204" pitchFamily="34" charset="0"/>
              </a:rPr>
              <a:t>Neutral</a:t>
            </a:r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 (α=.783)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(1) It went well.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(2) Fine result!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(3) Great!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(4) Wow! That’s a really good score! </a:t>
            </a:r>
          </a:p>
          <a:p>
            <a:endParaRPr lang="fi-FI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400" b="1">
                <a:latin typeface="Calibri" panose="020F0502020204030204" pitchFamily="34" charset="0"/>
                <a:cs typeface="Calibri" panose="020F0502020204030204" pitchFamily="34" charset="0"/>
              </a:rPr>
              <a:t>Person</a:t>
            </a:r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 (α=.682)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(5) You are so smart in this subject! 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(6) You are so gifted!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(7) You always do great in exams! </a:t>
            </a:r>
          </a:p>
          <a:p>
            <a:endParaRPr lang="fi-FI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400" b="1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 (α=.791)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(8) I can see that you have put a lot of effort in learning new issues.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(9) You practiced a lot and it can be seen in this result! 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(10) You must have worked hard for this score! 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(11) It was worthwhile to read for the exam!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48D03D-02DC-9D41-9DEB-2D7A8E8F8835}"/>
              </a:ext>
            </a:extLst>
          </p:cNvPr>
          <p:cNvSpPr/>
          <p:nvPr/>
        </p:nvSpPr>
        <p:spPr>
          <a:xfrm>
            <a:off x="0" y="1683385"/>
            <a:ext cx="74523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b="1">
                <a:latin typeface="Calibri" panose="020F0502020204030204" pitchFamily="34" charset="0"/>
                <a:cs typeface="Calibri" panose="020F0502020204030204" pitchFamily="34" charset="0"/>
              </a:rPr>
              <a:t>ITI</a:t>
            </a:r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 (α=.863)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(1) You have a certain amount of intelligence, and you really can’t do much to change it.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(2) Your intelligence is something that you can’t change very much. 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(3) To be honest, you can’t really change how intelligent you are.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(4) You can learn new things, but you can’t really change your basic intelligence.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810BE3-9017-474F-B905-FDFF1EA6D330}"/>
              </a:ext>
            </a:extLst>
          </p:cNvPr>
          <p:cNvSpPr/>
          <p:nvPr/>
        </p:nvSpPr>
        <p:spPr>
          <a:xfrm>
            <a:off x="25902" y="5626579"/>
            <a:ext cx="656232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b="1">
                <a:latin typeface="Calibri" panose="020F0502020204030204" pitchFamily="34" charset="0"/>
                <a:cs typeface="Calibri" panose="020F0502020204030204" pitchFamily="34" charset="0"/>
              </a:rPr>
              <a:t>ITG</a:t>
            </a:r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 (α=.854)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(1) You have a certain amount of giftedness, and you really can’t do much to change it.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(2) Your giftedness is something that you can’t change very much.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(3) To be honest, you can’t really change how gifted you are.</a:t>
            </a:r>
          </a:p>
          <a:p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(4) You can learn new things, but you can’t really change your basic giftedness.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91F1650-CDA2-8F4A-961D-60565AEF1644}"/>
              </a:ext>
            </a:extLst>
          </p:cNvPr>
          <p:cNvSpPr/>
          <p:nvPr/>
        </p:nvSpPr>
        <p:spPr>
          <a:xfrm>
            <a:off x="568862" y="3262129"/>
            <a:ext cx="1593130" cy="95210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ITI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BCCEB89-1837-4445-9A60-73B299CB78CD}"/>
              </a:ext>
            </a:extLst>
          </p:cNvPr>
          <p:cNvSpPr/>
          <p:nvPr/>
        </p:nvSpPr>
        <p:spPr>
          <a:xfrm>
            <a:off x="568862" y="4721713"/>
            <a:ext cx="1593130" cy="95210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ITG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D42BCEE-5C23-1641-9A1A-87CA0190ED95}"/>
              </a:ext>
            </a:extLst>
          </p:cNvPr>
          <p:cNvSpPr/>
          <p:nvPr/>
        </p:nvSpPr>
        <p:spPr>
          <a:xfrm>
            <a:off x="4458789" y="2848747"/>
            <a:ext cx="1593130" cy="95210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PRAISE</a:t>
            </a:r>
            <a:br>
              <a:rPr lang="fi-FI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NEUTRAL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BD5422B-CB1F-A94D-B317-ABE2FEB36679}"/>
              </a:ext>
            </a:extLst>
          </p:cNvPr>
          <p:cNvSpPr/>
          <p:nvPr/>
        </p:nvSpPr>
        <p:spPr>
          <a:xfrm>
            <a:off x="4466248" y="3876443"/>
            <a:ext cx="1593130" cy="95210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PRAISE</a:t>
            </a:r>
            <a:br>
              <a:rPr lang="fi-FI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9CDF1AF-20B7-BA44-9F59-9013527A214C}"/>
              </a:ext>
            </a:extLst>
          </p:cNvPr>
          <p:cNvSpPr/>
          <p:nvPr/>
        </p:nvSpPr>
        <p:spPr>
          <a:xfrm>
            <a:off x="4450245" y="4904139"/>
            <a:ext cx="1593130" cy="95210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i-FI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PRAISE</a:t>
            </a:r>
            <a:br>
              <a:rPr lang="fi-FI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37E4167-BE6E-3B4A-9CAA-ECE8AD70F4EC}"/>
              </a:ext>
            </a:extLst>
          </p:cNvPr>
          <p:cNvCxnSpPr>
            <a:stCxn id="35" idx="6"/>
            <a:endCxn id="38" idx="2"/>
          </p:cNvCxnSpPr>
          <p:nvPr/>
        </p:nvCxnSpPr>
        <p:spPr>
          <a:xfrm flipV="1">
            <a:off x="2161992" y="3324801"/>
            <a:ext cx="2296797" cy="41338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C2FC24F-4025-2645-A6E6-A17BA9EF861C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2161992" y="3738183"/>
            <a:ext cx="2304256" cy="6143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616E38F-DDDA-B44F-A3D8-2CA8E41F8077}"/>
              </a:ext>
            </a:extLst>
          </p:cNvPr>
          <p:cNvCxnSpPr>
            <a:cxnSpLocks/>
            <a:stCxn id="35" idx="6"/>
            <a:endCxn id="40" idx="2"/>
          </p:cNvCxnSpPr>
          <p:nvPr/>
        </p:nvCxnSpPr>
        <p:spPr>
          <a:xfrm>
            <a:off x="2161992" y="3738183"/>
            <a:ext cx="2288253" cy="164201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9C0754A-9725-EC47-947A-29A42A0ACB2A}"/>
              </a:ext>
            </a:extLst>
          </p:cNvPr>
          <p:cNvCxnSpPr>
            <a:cxnSpLocks/>
            <a:stCxn id="36" idx="6"/>
            <a:endCxn id="39" idx="2"/>
          </p:cNvCxnSpPr>
          <p:nvPr/>
        </p:nvCxnSpPr>
        <p:spPr>
          <a:xfrm flipV="1">
            <a:off x="2161992" y="4352497"/>
            <a:ext cx="2304256" cy="84527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A8115FF-EF42-624D-8D57-416DA5E666B8}"/>
              </a:ext>
            </a:extLst>
          </p:cNvPr>
          <p:cNvCxnSpPr>
            <a:cxnSpLocks/>
            <a:stCxn id="36" idx="6"/>
            <a:endCxn id="40" idx="2"/>
          </p:cNvCxnSpPr>
          <p:nvPr/>
        </p:nvCxnSpPr>
        <p:spPr>
          <a:xfrm>
            <a:off x="2161992" y="5197767"/>
            <a:ext cx="2288253" cy="1824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6E577CCD-30E8-B042-9588-443804CF1090}"/>
              </a:ext>
            </a:extLst>
          </p:cNvPr>
          <p:cNvSpPr txBox="1"/>
          <p:nvPr/>
        </p:nvSpPr>
        <p:spPr>
          <a:xfrm>
            <a:off x="3880327" y="3030316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/>
              <a:t>+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ED81DE-1D1A-DA4D-A114-C8EF23E07786}"/>
              </a:ext>
            </a:extLst>
          </p:cNvPr>
          <p:cNvSpPr txBox="1"/>
          <p:nvPr/>
        </p:nvSpPr>
        <p:spPr>
          <a:xfrm>
            <a:off x="3882749" y="4718170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/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379D88C-E41A-7E49-883A-806241494612}"/>
              </a:ext>
            </a:extLst>
          </p:cNvPr>
          <p:cNvSpPr txBox="1"/>
          <p:nvPr/>
        </p:nvSpPr>
        <p:spPr>
          <a:xfrm>
            <a:off x="3880328" y="5260439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/>
              <a:t>+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5E08474-7578-8B45-B16D-AAD9932170B5}"/>
              </a:ext>
            </a:extLst>
          </p:cNvPr>
          <p:cNvSpPr txBox="1"/>
          <p:nvPr/>
        </p:nvSpPr>
        <p:spPr>
          <a:xfrm>
            <a:off x="3816253" y="3855043"/>
            <a:ext cx="485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/>
              <a:t> –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472FCEA-C235-2A40-A29F-C5B271D864A9}"/>
              </a:ext>
            </a:extLst>
          </p:cNvPr>
          <p:cNvSpPr txBox="1"/>
          <p:nvPr/>
        </p:nvSpPr>
        <p:spPr>
          <a:xfrm>
            <a:off x="3816253" y="4340524"/>
            <a:ext cx="485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/>
              <a:t> –</a:t>
            </a:r>
          </a:p>
        </p:txBody>
      </p:sp>
    </p:spTree>
    <p:extLst>
      <p:ext uri="{BB962C8B-B14F-4D97-AF65-F5344CB8AC3E}">
        <p14:creationId xmlns:p14="http://schemas.microsoft.com/office/powerpoint/2010/main" val="71290094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1028"/>
          <p:cNvSpPr txBox="1">
            <a:spLocks noChangeArrowheads="1"/>
          </p:cNvSpPr>
          <p:nvPr/>
        </p:nvSpPr>
        <p:spPr bwMode="auto">
          <a:xfrm>
            <a:off x="3203848" y="3140968"/>
            <a:ext cx="323877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fi-FI" sz="2800" b="1">
                <a:latin typeface="Calibri" pitchFamily="34" charset="0"/>
              </a:rPr>
              <a:t>Petri Nokelainen</a:t>
            </a:r>
          </a:p>
          <a:p>
            <a:pPr eaLnBrk="0" hangingPunct="0"/>
            <a:r>
              <a:rPr kumimoji="1" lang="fi-FI">
                <a:latin typeface="Calibri" pitchFamily="34" charset="0"/>
              </a:rPr>
              <a:t>petri.nokelainen@tuni.fi</a:t>
            </a:r>
          </a:p>
          <a:p>
            <a:pPr eaLnBrk="0" hangingPunct="0"/>
            <a:endParaRPr kumimoji="1" lang="fi-FI">
              <a:latin typeface="Calibri" pitchFamily="34" charset="0"/>
            </a:endParaRPr>
          </a:p>
          <a:p>
            <a:pPr eaLnBrk="0" hangingPunct="0"/>
            <a:r>
              <a:rPr kumimoji="1" lang="fi-FI" sz="2000">
                <a:latin typeface="Calibri" pitchFamily="34" charset="0"/>
              </a:rPr>
              <a:t>Tampere University</a:t>
            </a:r>
            <a:br>
              <a:rPr kumimoji="1" lang="fi-FI" sz="2000">
                <a:latin typeface="Calibri" pitchFamily="34" charset="0"/>
              </a:rPr>
            </a:br>
            <a:r>
              <a:rPr kumimoji="1" lang="fi-FI" sz="2000">
                <a:latin typeface="Calibri" pitchFamily="34" charset="0"/>
              </a:rPr>
              <a:t>Finland</a:t>
            </a:r>
            <a:br>
              <a:rPr kumimoji="1" lang="fi-FI" sz="2000">
                <a:latin typeface="Calibri" pitchFamily="34" charset="0"/>
              </a:rPr>
            </a:br>
            <a:br>
              <a:rPr kumimoji="1" lang="fi-FI" sz="2000">
                <a:latin typeface="Calibri" pitchFamily="34" charset="0"/>
              </a:rPr>
            </a:br>
            <a:r>
              <a:rPr kumimoji="1" lang="fi-FI" sz="2000">
                <a:latin typeface="Calibri" pitchFamily="34" charset="0"/>
              </a:rPr>
              <a:t>http://pglresearch.fi</a:t>
            </a:r>
            <a:br>
              <a:rPr kumimoji="1" lang="fi-FI" sz="2000">
                <a:latin typeface="Calibri" pitchFamily="34" charset="0"/>
              </a:rPr>
            </a:br>
            <a:r>
              <a:rPr kumimoji="1" lang="fi-FI" sz="2000">
                <a:latin typeface="Calibri" pitchFamily="34" charset="0"/>
              </a:rPr>
              <a:t>http://www.tuni.fi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1843031"/>
          </a:xfrm>
        </p:spPr>
        <p:txBody>
          <a:bodyPr/>
          <a:lstStyle/>
          <a:p>
            <a:r>
              <a:rPr lang="en-US" sz="60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5927388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7" y="659482"/>
            <a:ext cx="8820473" cy="504478"/>
          </a:xfrm>
        </p:spPr>
        <p:txBody>
          <a:bodyPr/>
          <a:lstStyle/>
          <a:p>
            <a:pPr eaLnBrk="1" hangingPunct="1"/>
            <a:r>
              <a:rPr lang="fi-FI" dirty="0" err="1">
                <a:latin typeface="Calibri" charset="0"/>
                <a:ea typeface="Calibri" charset="0"/>
                <a:cs typeface="Calibri" charset="0"/>
              </a:rPr>
              <a:t>References</a:t>
            </a:r>
            <a:endParaRPr lang="fi-FI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2948" name="Rectangle 3"/>
          <p:cNvSpPr>
            <a:spLocks noGrp="1" noChangeArrowheads="1"/>
          </p:cNvSpPr>
          <p:nvPr>
            <p:ph idx="1"/>
          </p:nvPr>
        </p:nvSpPr>
        <p:spPr>
          <a:xfrm>
            <a:off x="461936" y="1507871"/>
            <a:ext cx="8419851" cy="4569718"/>
          </a:xfrm>
        </p:spPr>
        <p:txBody>
          <a:bodyPr/>
          <a:lstStyle/>
          <a:p>
            <a:r>
              <a:rPr lang="en-US" sz="240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Abelson, R. P. (1995). </a:t>
            </a:r>
            <a:r>
              <a:rPr lang="en-US" sz="2400" i="1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Statistics as Principled Argument</a:t>
            </a:r>
            <a:r>
              <a:rPr lang="en-US" sz="240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 Hillsdale, NJ: Lawrence Erlbaum Associates. </a:t>
            </a:r>
            <a:endParaRPr lang="fi-FI" sz="2400" kern="1200">
              <a:solidFill>
                <a:schemeClr val="tx1"/>
              </a:solidFill>
              <a:effectLst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r>
              <a:rPr lang="en-US" sz="240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Bergman, M.M. (Ed.) (2008). </a:t>
            </a:r>
            <a:r>
              <a:rPr lang="en-US" sz="2400" i="1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Advances in Mixed Methods Research: Theories and Applications</a:t>
            </a:r>
            <a:r>
              <a:rPr lang="en-US" sz="240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 Los Angeles: Sage Publications.</a:t>
            </a:r>
            <a:endParaRPr lang="fi-FI" sz="2400" kern="1200">
              <a:solidFill>
                <a:schemeClr val="tx1"/>
              </a:solidFill>
              <a:effectLst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r>
              <a:rPr lang="en-US" sz="240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Booth, W. C., Colomb, G. G., Williams, J. M., Bizup, J., &amp; Fitzgerald, W. T. (2016). </a:t>
            </a:r>
            <a:r>
              <a:rPr lang="en-US" sz="2400" i="1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 Craft of Research</a:t>
            </a:r>
            <a:r>
              <a:rPr lang="en-US" sz="240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 Fourth edition. Chicago: The University of Chicago Press.</a:t>
            </a:r>
            <a:endParaRPr lang="fi-FI" sz="2400" kern="1200">
              <a:solidFill>
                <a:schemeClr val="tx1"/>
              </a:solidFill>
              <a:effectLst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FE7CA-DCAA-FA4A-A3DE-1DD47B25B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DBBA1-E0DF-BF4D-823C-10CD36BE4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Creswell, J.W., &amp; Plano Clark, V.L. (2011). </a:t>
            </a:r>
            <a:r>
              <a:rPr lang="en-US" sz="2400" i="1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Designing and Conducting Mixed Methods Research</a:t>
            </a:r>
            <a:r>
              <a:rPr lang="en-US" sz="240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 Second edition. Thousand Oaks: Sage Publications.</a:t>
            </a:r>
            <a:endParaRPr lang="fi-FI" sz="2400" kern="1200">
              <a:solidFill>
                <a:schemeClr val="tx1"/>
              </a:solidFill>
              <a:effectLst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r>
              <a:rPr lang="en-US" sz="240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Denzin, N. K. (1978). </a:t>
            </a:r>
            <a:r>
              <a:rPr lang="en-US" sz="2400" i="1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 research act:  A theoretical introduction to sociological methods</a:t>
            </a:r>
            <a:r>
              <a:rPr lang="en-US" sz="240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 </a:t>
            </a:r>
            <a:r>
              <a:rPr lang="fi-FI" sz="240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Second edition. New York: McGraw-Hill.</a:t>
            </a:r>
          </a:p>
          <a:p>
            <a:r>
              <a:rPr lang="en-US" sz="240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Flyvbjerg, B. (2004). Five misunderstandings about case-study research. In C. Seale, J. F. Gubrium, G. Gobo, &amp; D. Silverman (Eds.), </a:t>
            </a:r>
            <a:r>
              <a:rPr lang="en-US" sz="2400" i="1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Qualitative Research Practice</a:t>
            </a:r>
            <a:r>
              <a:rPr lang="en-US" sz="240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(pp. 420-434). London: Sage.</a:t>
            </a:r>
            <a:endParaRPr lang="fi-FI" sz="2400" kern="1200">
              <a:solidFill>
                <a:schemeClr val="tx1"/>
              </a:solidFill>
              <a:effectLst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r>
              <a:rPr lang="en-US" sz="240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Greene, J. C., Caracelli, V. J., &amp; Graham, W. F. (1989). Toward a Conceptual Framework for Mixed-Method Evaluation Designs. </a:t>
            </a:r>
            <a:r>
              <a:rPr lang="en-US" sz="2400" i="1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Educational Evaluation and Policy Analysis</a:t>
            </a:r>
            <a:r>
              <a:rPr lang="en-US" sz="240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</a:t>
            </a:r>
            <a:r>
              <a:rPr lang="en-US" sz="2400" i="1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11</a:t>
            </a:r>
            <a:r>
              <a:rPr lang="en-US" sz="240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(3), 255-274.</a:t>
            </a:r>
            <a:endParaRPr lang="fi-FI" sz="2400" kern="1200">
              <a:solidFill>
                <a:schemeClr val="tx1"/>
              </a:solidFill>
              <a:effectLst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50068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CDF80-352E-2C42-973E-7B8D21CE7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BA0DA-FD12-A344-94F0-22FAA557D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Jackson, S. (2006). </a:t>
            </a:r>
            <a:r>
              <a:rPr lang="en-US" sz="2400" i="1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Research Methods and Statistics. A Critical Thinking Approach.</a:t>
            </a:r>
            <a:r>
              <a:rPr lang="en-US" sz="240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Second edition. Belmont, CS: Thomson.</a:t>
            </a:r>
            <a:endParaRPr lang="fi-FI" sz="2400" kern="1200">
              <a:solidFill>
                <a:schemeClr val="tx1"/>
              </a:solidFill>
              <a:effectLst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r>
              <a:rPr lang="en-US" sz="240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Kenny, D. A. (1987). </a:t>
            </a:r>
            <a:r>
              <a:rPr lang="en-US" sz="2400" i="1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Statistics for the social and behavioral sciences</a:t>
            </a:r>
            <a:r>
              <a:rPr lang="en-US" sz="240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 Boston: Little, Brown.</a:t>
            </a:r>
            <a:endParaRPr lang="fi-FI" sz="2400" kern="1200">
              <a:solidFill>
                <a:schemeClr val="tx1"/>
              </a:solidFill>
              <a:effectLst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r>
              <a:rPr lang="en-US" sz="240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MacNaghten, P., &amp; Myers, G. (2004). Focus groups. In C. Seale, G. Gobo, J. F. Gubrium, &amp; D. Silverman (Eds.), </a:t>
            </a:r>
            <a:r>
              <a:rPr lang="en-US" sz="2400" i="1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Qualitative Research Practice</a:t>
            </a:r>
            <a:r>
              <a:rPr lang="en-US" sz="240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(pp. 65-79). </a:t>
            </a:r>
            <a:r>
              <a:rPr lang="fi-FI" sz="240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London: Sage. </a:t>
            </a:r>
          </a:p>
          <a:p>
            <a:r>
              <a:rPr lang="fi-FI"/>
              <a:t>Paré, G., Trudel, M. C., Jaana, M., &amp; Kitsiou, S. (2015). </a:t>
            </a:r>
            <a:r>
              <a:rPr lang="en-US"/>
              <a:t>Synthesizing information systems knowledge: a typology of literature reviews. </a:t>
            </a:r>
            <a:r>
              <a:rPr lang="en-US" i="1"/>
              <a:t>Information and Management</a:t>
            </a:r>
            <a:r>
              <a:rPr lang="en-US"/>
              <a:t>, </a:t>
            </a:r>
            <a:r>
              <a:rPr lang="en-US" i="1"/>
              <a:t>52</a:t>
            </a:r>
            <a:r>
              <a:rPr lang="en-US"/>
              <a:t>(2), 183-199.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53603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DB677-A50E-6443-8395-8114244B7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17992-5409-334D-9BA7-62B044176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Saunders, M., Lewis, P., &amp; Thornhill, A. (2009). </a:t>
            </a:r>
            <a:r>
              <a:rPr lang="en-US" sz="2400" i="1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Research methods for business students</a:t>
            </a:r>
            <a:r>
              <a:rPr lang="en-US" sz="240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 Fifth edition. Essex: Pearson Education Limited.</a:t>
            </a:r>
            <a:endParaRPr lang="fi-FI" sz="2400" kern="1200">
              <a:solidFill>
                <a:schemeClr val="tx1"/>
              </a:solidFill>
              <a:effectLst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r>
              <a:rPr lang="en-US" sz="240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Tabachnick, B., &amp; Fidell, L. (1996/2013). </a:t>
            </a:r>
            <a:r>
              <a:rPr lang="en-US" sz="2400" i="1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Using Multivariate Statistics</a:t>
            </a:r>
            <a:r>
              <a:rPr lang="en-US" sz="240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 New York: HarperCollins Publishers.</a:t>
            </a:r>
            <a:endParaRPr lang="fi-FI" sz="2400" kern="1200">
              <a:solidFill>
                <a:schemeClr val="tx1"/>
              </a:solidFill>
              <a:effectLst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r>
              <a:rPr lang="fi-FI" sz="240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 Vaus, D. A. (2004). </a:t>
            </a:r>
            <a:r>
              <a:rPr lang="en-US" sz="2400" i="1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Research Design in Social Research</a:t>
            </a:r>
            <a:r>
              <a:rPr lang="en-US" sz="240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 Third edition. London: Sage.  </a:t>
            </a:r>
            <a:endParaRPr lang="fi-FI" sz="2400" kern="1200">
              <a:solidFill>
                <a:schemeClr val="tx1"/>
              </a:solidFill>
              <a:effectLst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3085500"/>
      </p:ext>
    </p:extLst>
  </p:cSld>
  <p:clrMapOvr>
    <a:masterClrMapping/>
  </p:clrMapOvr>
</p:sld>
</file>

<file path=ppt/theme/theme1.xml><?xml version="1.0" encoding="utf-8"?>
<a:theme xmlns:a="http://schemas.openxmlformats.org/drawingml/2006/main" name="TUT_esityspohja">
  <a:themeElements>
    <a:clrScheme name="TTY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3CBAFF"/>
      </a:accent1>
      <a:accent2>
        <a:srgbClr val="A7D908"/>
      </a:accent2>
      <a:accent3>
        <a:srgbClr val="FF8800"/>
      </a:accent3>
      <a:accent4>
        <a:srgbClr val="046A1D"/>
      </a:accent4>
      <a:accent5>
        <a:srgbClr val="0068BA"/>
      </a:accent5>
      <a:accent6>
        <a:srgbClr val="C0002A"/>
      </a:accent6>
      <a:hlink>
        <a:srgbClr val="34B9FF"/>
      </a:hlink>
      <a:folHlink>
        <a:srgbClr val="A6DB00"/>
      </a:folHlink>
    </a:clrScheme>
    <a:fontScheme name="Office, klassinen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3300"/>
      </a:hlink>
      <a:folHlink>
        <a:srgbClr val="6633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28283</TotalTime>
  <Words>7491</Words>
  <Application>Microsoft Macintosh PowerPoint</Application>
  <PresentationFormat>On-screen Show (4:3)</PresentationFormat>
  <Paragraphs>836</Paragraphs>
  <Slides>97</Slides>
  <Notes>41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9" baseType="lpstr">
      <vt:lpstr>AdvPTimes</vt:lpstr>
      <vt:lpstr>AdvPTimesB</vt:lpstr>
      <vt:lpstr>Arial</vt:lpstr>
      <vt:lpstr>Arial Black</vt:lpstr>
      <vt:lpstr>Arial Rounded MT Bold</vt:lpstr>
      <vt:lpstr>Calibri</vt:lpstr>
      <vt:lpstr>Courier New</vt:lpstr>
      <vt:lpstr>Helvetica</vt:lpstr>
      <vt:lpstr>Times New Roman</vt:lpstr>
      <vt:lpstr>Verdana</vt:lpstr>
      <vt:lpstr>TUT_esityspohja</vt:lpstr>
      <vt:lpstr>Kaava</vt:lpstr>
      <vt:lpstr>Issues in Study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Content</vt:lpstr>
      <vt:lpstr>PowerPoint Presentation</vt:lpstr>
      <vt:lpstr>PowerPoint Presentation</vt:lpstr>
      <vt:lpstr>Introduction</vt:lpstr>
      <vt:lpstr>Introduction</vt:lpstr>
      <vt:lpstr>Introduction</vt:lpstr>
      <vt:lpstr>Introduction</vt:lpstr>
      <vt:lpstr>Content</vt:lpstr>
      <vt:lpstr>PowerPoint Presentation</vt:lpstr>
      <vt:lpstr>Design</vt:lpstr>
      <vt:lpstr>Content</vt:lpstr>
      <vt:lpstr>PowerPoint Presentation</vt:lpstr>
      <vt:lpstr>Experimental design</vt:lpstr>
      <vt:lpstr>Experimental design</vt:lpstr>
      <vt:lpstr>Quasi-experimental design</vt:lpstr>
      <vt:lpstr>Correlational design</vt:lpstr>
      <vt:lpstr>PowerPoint Presentation</vt:lpstr>
      <vt:lpstr>Survey</vt:lpstr>
      <vt:lpstr>Case study</vt:lpstr>
      <vt:lpstr>Action research</vt:lpstr>
      <vt:lpstr>Content</vt:lpstr>
      <vt:lpstr>PowerPoint Presentation</vt:lpstr>
      <vt:lpstr>Mono/multi/ mixed-method research</vt:lpstr>
      <vt:lpstr>Mono/multi/ mixed-method research</vt:lpstr>
      <vt:lpstr>Mono/multi/ mixed-method research</vt:lpstr>
      <vt:lpstr>Content</vt:lpstr>
      <vt:lpstr>PowerPoint Presentation</vt:lpstr>
      <vt:lpstr>Time and design</vt:lpstr>
      <vt:lpstr>Time and design</vt:lpstr>
      <vt:lpstr>Content</vt:lpstr>
      <vt:lpstr>PowerPoint Presentation</vt:lpstr>
      <vt:lpstr>Sampling techniques</vt:lpstr>
      <vt:lpstr>Probability sampling</vt:lpstr>
      <vt:lpstr>Sampling frame</vt:lpstr>
      <vt:lpstr>Estimation of the minimum sample size</vt:lpstr>
      <vt:lpstr>Estimation of the minimum sample size</vt:lpstr>
      <vt:lpstr>Estimation of the actual sample size</vt:lpstr>
      <vt:lpstr>Sampling techniques</vt:lpstr>
      <vt:lpstr>Probability sampling techniques</vt:lpstr>
      <vt:lpstr>Probability sampling techniques</vt:lpstr>
      <vt:lpstr>Sampling techniques</vt:lpstr>
      <vt:lpstr>Sampling techniques</vt:lpstr>
      <vt:lpstr>PowerPoint Presentation</vt:lpstr>
      <vt:lpstr>Representative sample for the population</vt:lpstr>
      <vt:lpstr>Sampling techniques</vt:lpstr>
      <vt:lpstr>Non-probability sampling</vt:lpstr>
      <vt:lpstr>Non-probability sampling techniques</vt:lpstr>
      <vt:lpstr>Non-probability sampling techniques</vt:lpstr>
      <vt:lpstr>Non-probability sampling techniques</vt:lpstr>
      <vt:lpstr>Non-probability sampling techniques</vt:lpstr>
      <vt:lpstr>Non-probability sampling techniques</vt:lpstr>
      <vt:lpstr>Non-probability sampling techniques</vt:lpstr>
      <vt:lpstr>PowerPoint Presentation</vt:lpstr>
      <vt:lpstr>Content</vt:lpstr>
      <vt:lpstr>Survey design</vt:lpstr>
      <vt:lpstr>Survey design</vt:lpstr>
      <vt:lpstr>Survey design</vt:lpstr>
      <vt:lpstr>Survey design</vt:lpstr>
      <vt:lpstr>Survey design</vt:lpstr>
      <vt:lpstr>Survey design</vt:lpstr>
      <vt:lpstr>Survey design</vt:lpstr>
      <vt:lpstr>Survey design</vt:lpstr>
      <vt:lpstr>Survey design</vt:lpstr>
      <vt:lpstr>Survey design</vt:lpstr>
      <vt:lpstr>Survey design</vt:lpstr>
      <vt:lpstr>Survey design</vt:lpstr>
      <vt:lpstr>Content</vt:lpstr>
      <vt:lpstr>Statistical analyses</vt:lpstr>
      <vt:lpstr>Statistical analyses</vt:lpstr>
      <vt:lpstr>Statistical analyses</vt:lpstr>
      <vt:lpstr>Statistical analyses</vt:lpstr>
      <vt:lpstr>General Linear Model (GLM)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  <vt:lpstr>References</vt:lpstr>
      <vt:lpstr>References</vt:lpstr>
      <vt:lpstr>References</vt:lpstr>
      <vt:lpstr>References</vt:lpstr>
    </vt:vector>
  </TitlesOfParts>
  <Manager/>
  <Company>Tampere University of Technology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Issues in Study Design</dc:title>
  <dc:subject/>
  <dc:creator>Petri Nokelainen</dc:creator>
  <cp:keywords/>
  <dc:description/>
  <cp:lastModifiedBy>Petri Nokelainen (TAU)</cp:lastModifiedBy>
  <cp:revision>611</cp:revision>
  <cp:lastPrinted>2003-05-14T17:06:44Z</cp:lastPrinted>
  <dcterms:created xsi:type="dcterms:W3CDTF">2003-04-18T22:25:48Z</dcterms:created>
  <dcterms:modified xsi:type="dcterms:W3CDTF">2023-01-23T13:31:59Z</dcterms:modified>
  <cp:category/>
</cp:coreProperties>
</file>