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3" r:id="rId3"/>
    <p:sldId id="283" r:id="rId4"/>
    <p:sldId id="284" r:id="rId5"/>
    <p:sldId id="285" r:id="rId6"/>
    <p:sldId id="286" r:id="rId7"/>
    <p:sldId id="287" r:id="rId8"/>
    <p:sldId id="288" r:id="rId9"/>
    <p:sldId id="289" r:id="rId10"/>
    <p:sldId id="290" r:id="rId11"/>
    <p:sldId id="292" r:id="rId12"/>
    <p:sldId id="291" r:id="rId13"/>
    <p:sldId id="293" r:id="rId14"/>
    <p:sldId id="294" r:id="rId15"/>
    <p:sldId id="295" r:id="rId16"/>
    <p:sldId id="296" r:id="rId17"/>
    <p:sldId id="297" r:id="rId18"/>
  </p:sldIdLst>
  <p:sldSz cx="9144000" cy="6858000" type="screen4x3"/>
  <p:notesSz cx="7102475" cy="102346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55" autoAdjust="0"/>
    <p:restoredTop sz="94660"/>
  </p:normalViewPr>
  <p:slideViewPr>
    <p:cSldViewPr>
      <p:cViewPr varScale="1">
        <p:scale>
          <a:sx n="62" d="100"/>
          <a:sy n="62" d="100"/>
        </p:scale>
        <p:origin x="1520" y="56"/>
      </p:cViewPr>
      <p:guideLst>
        <p:guide orient="horz" pos="2160"/>
        <p:guide pos="2880"/>
      </p:guideLst>
    </p:cSldViewPr>
  </p:slideViewPr>
  <p:notesTextViewPr>
    <p:cViewPr>
      <p:scale>
        <a:sx n="1" d="1"/>
        <a:sy n="1" d="1"/>
      </p:scale>
      <p:origin x="0" y="0"/>
    </p:cViewPr>
  </p:notesTextViewPr>
  <p:notesViewPr>
    <p:cSldViewPr>
      <p:cViewPr varScale="1">
        <p:scale>
          <a:sx n="78" d="100"/>
          <a:sy n="78" d="100"/>
        </p:scale>
        <p:origin x="-1878" y="-114"/>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7739" cy="511731"/>
          </a:xfrm>
          <a:prstGeom prst="rect">
            <a:avLst/>
          </a:prstGeom>
        </p:spPr>
        <p:txBody>
          <a:bodyPr vert="horz" lIns="99066" tIns="49533" rIns="99066" bIns="49533" rtlCol="0"/>
          <a:lstStyle>
            <a:lvl1pPr algn="l">
              <a:defRPr sz="1300"/>
            </a:lvl1pPr>
          </a:lstStyle>
          <a:p>
            <a:endParaRPr lang="fi-FI"/>
          </a:p>
        </p:txBody>
      </p:sp>
      <p:sp>
        <p:nvSpPr>
          <p:cNvPr id="3" name="Date Placeholder 2"/>
          <p:cNvSpPr>
            <a:spLocks noGrp="1"/>
          </p:cNvSpPr>
          <p:nvPr>
            <p:ph type="dt" sz="quarter" idx="1"/>
          </p:nvPr>
        </p:nvSpPr>
        <p:spPr>
          <a:xfrm>
            <a:off x="4023093" y="2"/>
            <a:ext cx="3077739" cy="511731"/>
          </a:xfrm>
          <a:prstGeom prst="rect">
            <a:avLst/>
          </a:prstGeom>
        </p:spPr>
        <p:txBody>
          <a:bodyPr vert="horz" lIns="99066" tIns="49533" rIns="99066" bIns="49533" rtlCol="0"/>
          <a:lstStyle>
            <a:lvl1pPr algn="r">
              <a:defRPr sz="1300"/>
            </a:lvl1pPr>
          </a:lstStyle>
          <a:p>
            <a:fld id="{1C0671CA-023C-490A-B262-6FADDB532147}" type="datetimeFigureOut">
              <a:rPr lang="fi-FI" smtClean="0"/>
              <a:t>9.11.2020</a:t>
            </a:fld>
            <a:endParaRPr lang="fi-FI"/>
          </a:p>
        </p:txBody>
      </p:sp>
      <p:sp>
        <p:nvSpPr>
          <p:cNvPr id="4" name="Footer Placeholder 3"/>
          <p:cNvSpPr>
            <a:spLocks noGrp="1"/>
          </p:cNvSpPr>
          <p:nvPr>
            <p:ph type="ftr" sz="quarter" idx="2"/>
          </p:nvPr>
        </p:nvSpPr>
        <p:spPr>
          <a:xfrm>
            <a:off x="1" y="9721108"/>
            <a:ext cx="3077739" cy="511731"/>
          </a:xfrm>
          <a:prstGeom prst="rect">
            <a:avLst/>
          </a:prstGeom>
        </p:spPr>
        <p:txBody>
          <a:bodyPr vert="horz" lIns="99066" tIns="49533" rIns="99066" bIns="49533" rtlCol="0" anchor="b"/>
          <a:lstStyle>
            <a:lvl1pPr algn="l">
              <a:defRPr sz="1300"/>
            </a:lvl1pPr>
          </a:lstStyle>
          <a:p>
            <a:endParaRPr lang="fi-FI"/>
          </a:p>
        </p:txBody>
      </p:sp>
      <p:sp>
        <p:nvSpPr>
          <p:cNvPr id="5" name="Slide Number Placeholder 4"/>
          <p:cNvSpPr>
            <a:spLocks noGrp="1"/>
          </p:cNvSpPr>
          <p:nvPr>
            <p:ph type="sldNum" sz="quarter" idx="3"/>
          </p:nvPr>
        </p:nvSpPr>
        <p:spPr>
          <a:xfrm>
            <a:off x="4023093" y="9721108"/>
            <a:ext cx="3077739" cy="511731"/>
          </a:xfrm>
          <a:prstGeom prst="rect">
            <a:avLst/>
          </a:prstGeom>
        </p:spPr>
        <p:txBody>
          <a:bodyPr vert="horz" lIns="99066" tIns="49533" rIns="99066" bIns="49533" rtlCol="0" anchor="b"/>
          <a:lstStyle>
            <a:lvl1pPr algn="r">
              <a:defRPr sz="1300"/>
            </a:lvl1pPr>
          </a:lstStyle>
          <a:p>
            <a:fld id="{BCBBBD62-D21E-47FA-B899-314A9C7F13B7}" type="slidenum">
              <a:rPr lang="fi-FI" smtClean="0"/>
              <a:t>‹#›</a:t>
            </a:fld>
            <a:endParaRPr lang="fi-FI"/>
          </a:p>
        </p:txBody>
      </p:sp>
    </p:spTree>
    <p:extLst>
      <p:ext uri="{BB962C8B-B14F-4D97-AF65-F5344CB8AC3E}">
        <p14:creationId xmlns:p14="http://schemas.microsoft.com/office/powerpoint/2010/main" val="833048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7739" cy="511731"/>
          </a:xfrm>
          <a:prstGeom prst="rect">
            <a:avLst/>
          </a:prstGeom>
        </p:spPr>
        <p:txBody>
          <a:bodyPr vert="horz" lIns="99066" tIns="49533" rIns="99066" bIns="49533" rtlCol="0"/>
          <a:lstStyle>
            <a:lvl1pPr algn="l">
              <a:defRPr sz="1300"/>
            </a:lvl1pPr>
          </a:lstStyle>
          <a:p>
            <a:endParaRPr lang="fi-FI"/>
          </a:p>
        </p:txBody>
      </p:sp>
      <p:sp>
        <p:nvSpPr>
          <p:cNvPr id="3" name="Date Placeholder 2"/>
          <p:cNvSpPr>
            <a:spLocks noGrp="1"/>
          </p:cNvSpPr>
          <p:nvPr>
            <p:ph type="dt" idx="1"/>
          </p:nvPr>
        </p:nvSpPr>
        <p:spPr>
          <a:xfrm>
            <a:off x="4023093" y="2"/>
            <a:ext cx="3077739" cy="511731"/>
          </a:xfrm>
          <a:prstGeom prst="rect">
            <a:avLst/>
          </a:prstGeom>
        </p:spPr>
        <p:txBody>
          <a:bodyPr vert="horz" lIns="99066" tIns="49533" rIns="99066" bIns="49533" rtlCol="0"/>
          <a:lstStyle>
            <a:lvl1pPr algn="r">
              <a:defRPr sz="1300"/>
            </a:lvl1pPr>
          </a:lstStyle>
          <a:p>
            <a:fld id="{2E0689CB-100D-436F-8BF7-850F28D0D165}" type="datetimeFigureOut">
              <a:rPr lang="fi-FI" smtClean="0"/>
              <a:t>9.11.2020</a:t>
            </a:fld>
            <a:endParaRPr lang="fi-FI"/>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endParaRPr lang="fi-FI"/>
          </a:p>
        </p:txBody>
      </p:sp>
      <p:sp>
        <p:nvSpPr>
          <p:cNvPr id="5" name="Notes Placeholder 4"/>
          <p:cNvSpPr>
            <a:spLocks noGrp="1"/>
          </p:cNvSpPr>
          <p:nvPr>
            <p:ph type="body" sz="quarter" idx="3"/>
          </p:nvPr>
        </p:nvSpPr>
        <p:spPr>
          <a:xfrm>
            <a:off x="710248" y="4861441"/>
            <a:ext cx="5681980" cy="4605576"/>
          </a:xfrm>
          <a:prstGeom prst="rect">
            <a:avLst/>
          </a:prstGeom>
        </p:spPr>
        <p:txBody>
          <a:bodyPr vert="horz" lIns="99066" tIns="49533" rIns="99066" bIns="4953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1" y="9721108"/>
            <a:ext cx="3077739" cy="511731"/>
          </a:xfrm>
          <a:prstGeom prst="rect">
            <a:avLst/>
          </a:prstGeom>
        </p:spPr>
        <p:txBody>
          <a:bodyPr vert="horz" lIns="99066" tIns="49533" rIns="99066" bIns="49533" rtlCol="0" anchor="b"/>
          <a:lstStyle>
            <a:lvl1pPr algn="l">
              <a:defRPr sz="1300"/>
            </a:lvl1pPr>
          </a:lstStyle>
          <a:p>
            <a:endParaRPr lang="fi-FI"/>
          </a:p>
        </p:txBody>
      </p:sp>
      <p:sp>
        <p:nvSpPr>
          <p:cNvPr id="7" name="Slide Number Placeholder 6"/>
          <p:cNvSpPr>
            <a:spLocks noGrp="1"/>
          </p:cNvSpPr>
          <p:nvPr>
            <p:ph type="sldNum" sz="quarter" idx="5"/>
          </p:nvPr>
        </p:nvSpPr>
        <p:spPr>
          <a:xfrm>
            <a:off x="4023093" y="9721108"/>
            <a:ext cx="3077739" cy="511731"/>
          </a:xfrm>
          <a:prstGeom prst="rect">
            <a:avLst/>
          </a:prstGeom>
        </p:spPr>
        <p:txBody>
          <a:bodyPr vert="horz" lIns="99066" tIns="49533" rIns="99066" bIns="49533" rtlCol="0" anchor="b"/>
          <a:lstStyle>
            <a:lvl1pPr algn="r">
              <a:defRPr sz="1300"/>
            </a:lvl1pPr>
          </a:lstStyle>
          <a:p>
            <a:fld id="{3F532B13-273A-4576-8520-7A2914CE29A3}" type="slidenum">
              <a:rPr lang="fi-FI" smtClean="0"/>
              <a:t>‹#›</a:t>
            </a:fld>
            <a:endParaRPr lang="fi-FI"/>
          </a:p>
        </p:txBody>
      </p:sp>
    </p:spTree>
    <p:extLst>
      <p:ext uri="{BB962C8B-B14F-4D97-AF65-F5344CB8AC3E}">
        <p14:creationId xmlns:p14="http://schemas.microsoft.com/office/powerpoint/2010/main" val="1195428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lvl1pPr algn="ctr">
              <a:defRPr b="1" baseline="0">
                <a:solidFill>
                  <a:srgbClr val="7030A0"/>
                </a:solidFill>
                <a:latin typeface="Arial Narrow" panose="020B0606020202030204" pitchFamily="34" charset="0"/>
                <a:cs typeface="Arial" panose="020B0604020202020204" pitchFamily="34" charset="0"/>
              </a:defRPr>
            </a:lvl1pPr>
          </a:lstStyle>
          <a:p>
            <a:r>
              <a:rPr lang="fi-FI" noProof="0" dirty="0"/>
              <a:t>Click to </a:t>
            </a:r>
            <a:r>
              <a:rPr lang="fi-FI" noProof="0" dirty="0" err="1"/>
              <a:t>edit</a:t>
            </a:r>
            <a:r>
              <a:rPr lang="fi-FI" noProof="0" dirty="0"/>
              <a:t> </a:t>
            </a:r>
            <a:r>
              <a:rPr lang="fi-FI" noProof="0" dirty="0" err="1"/>
              <a:t>Master</a:t>
            </a:r>
            <a:r>
              <a:rPr lang="fi-FI" noProof="0" dirty="0"/>
              <a:t> </a:t>
            </a:r>
            <a:r>
              <a:rPr lang="fi-FI" noProof="0" dirty="0" err="1"/>
              <a:t>title</a:t>
            </a:r>
            <a:r>
              <a:rPr lang="fi-FI" noProof="0" dirty="0"/>
              <a:t> </a:t>
            </a:r>
            <a:r>
              <a:rPr lang="fi-FI" noProof="0" dirty="0" err="1"/>
              <a:t>style</a:t>
            </a:r>
            <a:endParaRPr lang="fi-FI" noProof="0"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Narrow" panose="020B0606020202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fi-FI" dirty="0"/>
          </a:p>
        </p:txBody>
      </p:sp>
      <p:sp>
        <p:nvSpPr>
          <p:cNvPr id="6" name="Slide Number Placeholder 5"/>
          <p:cNvSpPr>
            <a:spLocks noGrp="1"/>
          </p:cNvSpPr>
          <p:nvPr>
            <p:ph type="sldNum" sz="quarter" idx="12"/>
          </p:nvPr>
        </p:nvSpPr>
        <p:spPr>
          <a:xfrm>
            <a:off x="6553200" y="6480000"/>
            <a:ext cx="2133600" cy="196131"/>
          </a:xfrm>
        </p:spPr>
        <p:txBody>
          <a:bodyPr/>
          <a:lstStyle>
            <a:lvl1pPr>
              <a:defRPr sz="1000">
                <a:latin typeface="Arial Narrow" panose="020B0606020202030204" pitchFamily="34" charset="0"/>
                <a:cs typeface="Arial" panose="020B0604020202020204" pitchFamily="34" charset="0"/>
              </a:defRPr>
            </a:lvl1pPr>
          </a:lstStyle>
          <a:p>
            <a:r>
              <a:rPr lang="fi-FI" dirty="0"/>
              <a:t>2.1.</a:t>
            </a:r>
            <a:fld id="{DE420E10-3D34-4A9D-9333-D67513C41F43}" type="slidenum">
              <a:rPr lang="fi-FI" smtClean="0"/>
              <a:pPr/>
              <a:t>‹#›</a:t>
            </a:fld>
            <a:endParaRPr lang="fi-FI" dirty="0"/>
          </a:p>
        </p:txBody>
      </p:sp>
    </p:spTree>
    <p:extLst>
      <p:ext uri="{BB962C8B-B14F-4D97-AF65-F5344CB8AC3E}">
        <p14:creationId xmlns:p14="http://schemas.microsoft.com/office/powerpoint/2010/main" val="2434780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fi-FI"/>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fi-FI"/>
          </a:p>
        </p:txBody>
      </p:sp>
      <p:sp>
        <p:nvSpPr>
          <p:cNvPr id="6" name="Slide Number Placeholder 5"/>
          <p:cNvSpPr>
            <a:spLocks noGrp="1"/>
          </p:cNvSpPr>
          <p:nvPr>
            <p:ph type="sldNum" sz="quarter" idx="12"/>
          </p:nvPr>
        </p:nvSpPr>
        <p:spPr/>
        <p:txBody>
          <a:bodyPr/>
          <a:lstStyle/>
          <a:p>
            <a:fld id="{DE420E10-3D34-4A9D-9333-D67513C41F43}" type="slidenum">
              <a:rPr lang="fi-FI" smtClean="0"/>
              <a:t>‹#›</a:t>
            </a:fld>
            <a:endParaRPr lang="fi-FI"/>
          </a:p>
        </p:txBody>
      </p:sp>
    </p:spTree>
    <p:extLst>
      <p:ext uri="{BB962C8B-B14F-4D97-AF65-F5344CB8AC3E}">
        <p14:creationId xmlns:p14="http://schemas.microsoft.com/office/powerpoint/2010/main" val="25807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fi-FI"/>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fi-FI"/>
          </a:p>
        </p:txBody>
      </p:sp>
      <p:sp>
        <p:nvSpPr>
          <p:cNvPr id="6" name="Slide Number Placeholder 5"/>
          <p:cNvSpPr>
            <a:spLocks noGrp="1"/>
          </p:cNvSpPr>
          <p:nvPr>
            <p:ph type="sldNum" sz="quarter" idx="12"/>
          </p:nvPr>
        </p:nvSpPr>
        <p:spPr/>
        <p:txBody>
          <a:bodyPr/>
          <a:lstStyle/>
          <a:p>
            <a:fld id="{DE420E10-3D34-4A9D-9333-D67513C41F43}" type="slidenum">
              <a:rPr lang="fi-FI" smtClean="0"/>
              <a:t>‹#›</a:t>
            </a:fld>
            <a:endParaRPr lang="fi-FI"/>
          </a:p>
        </p:txBody>
      </p:sp>
    </p:spTree>
    <p:extLst>
      <p:ext uri="{BB962C8B-B14F-4D97-AF65-F5344CB8AC3E}">
        <p14:creationId xmlns:p14="http://schemas.microsoft.com/office/powerpoint/2010/main" val="905908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lvl1pPr algn="l">
              <a:defRPr b="1" baseline="0">
                <a:solidFill>
                  <a:srgbClr val="7030A0"/>
                </a:solidFill>
                <a:latin typeface="Arial Narrow" panose="020B0606020202030204" pitchFamily="34" charset="0"/>
              </a:defRPr>
            </a:lvl1pPr>
          </a:lstStyle>
          <a:p>
            <a:r>
              <a:rPr lang="en-US" dirty="0"/>
              <a:t>Click to edit Master title style</a:t>
            </a:r>
            <a:endParaRPr lang="fi-FI" dirty="0"/>
          </a:p>
        </p:txBody>
      </p:sp>
      <p:sp>
        <p:nvSpPr>
          <p:cNvPr id="3" name="Content Placeholder 2"/>
          <p:cNvSpPr>
            <a:spLocks noGrp="1"/>
          </p:cNvSpPr>
          <p:nvPr>
            <p:ph idx="1"/>
          </p:nvPr>
        </p:nvSpPr>
        <p:spPr>
          <a:xfrm>
            <a:off x="457200" y="1196752"/>
            <a:ext cx="8229600" cy="5184576"/>
          </a:xfrm>
        </p:spPr>
        <p:txBody>
          <a:bodyPr/>
          <a:lstStyle>
            <a:lvl1pPr>
              <a:defRPr sz="2600">
                <a:latin typeface="Arial Narrow" panose="020B0606020202030204" pitchFamily="34" charset="0"/>
              </a:defRPr>
            </a:lvl1pPr>
            <a:lvl2pPr>
              <a:defRPr sz="2400">
                <a:latin typeface="Arial Narrow" panose="020B0606020202030204" pitchFamily="34" charset="0"/>
              </a:defRPr>
            </a:lvl2pPr>
            <a:lvl3pPr marL="1143000" indent="-228600">
              <a:buFont typeface="Arial Narrow" panose="020B0606020202030204" pitchFamily="34" charset="0"/>
              <a:buChar char="–"/>
              <a:defRPr sz="2200">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6" name="Slide Number Placeholder 5"/>
          <p:cNvSpPr>
            <a:spLocks noGrp="1"/>
          </p:cNvSpPr>
          <p:nvPr>
            <p:ph type="sldNum" sz="quarter" idx="12"/>
          </p:nvPr>
        </p:nvSpPr>
        <p:spPr>
          <a:xfrm>
            <a:off x="6553200" y="6480000"/>
            <a:ext cx="2133600" cy="268139"/>
          </a:xfrm>
        </p:spPr>
        <p:txBody>
          <a:bodyPr/>
          <a:lstStyle>
            <a:lvl1pPr>
              <a:defRPr sz="1000">
                <a:latin typeface="Arial Narrow" panose="020B0606020202030204" pitchFamily="34" charset="0"/>
              </a:defRPr>
            </a:lvl1pPr>
          </a:lstStyle>
          <a:p>
            <a:r>
              <a:rPr lang="fi-FI" dirty="0"/>
              <a:t>2.1.</a:t>
            </a:r>
            <a:fld id="{DE420E10-3D34-4A9D-9333-D67513C41F43}" type="slidenum">
              <a:rPr lang="fi-FI" smtClean="0"/>
              <a:pPr/>
              <a:t>‹#›</a:t>
            </a:fld>
            <a:endParaRPr lang="fi-FI" dirty="0"/>
          </a:p>
        </p:txBody>
      </p:sp>
      <p:cxnSp>
        <p:nvCxnSpPr>
          <p:cNvPr id="5" name="Straight Connector 4"/>
          <p:cNvCxnSpPr/>
          <p:nvPr userDrawn="1"/>
        </p:nvCxnSpPr>
        <p:spPr>
          <a:xfrm>
            <a:off x="467544" y="1124744"/>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471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i-FI"/>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fi-FI"/>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fi-FI"/>
          </a:p>
        </p:txBody>
      </p:sp>
      <p:sp>
        <p:nvSpPr>
          <p:cNvPr id="6" name="Slide Number Placeholder 5"/>
          <p:cNvSpPr>
            <a:spLocks noGrp="1"/>
          </p:cNvSpPr>
          <p:nvPr>
            <p:ph type="sldNum" sz="quarter" idx="12"/>
          </p:nvPr>
        </p:nvSpPr>
        <p:spPr/>
        <p:txBody>
          <a:bodyPr/>
          <a:lstStyle/>
          <a:p>
            <a:fld id="{DE420E10-3D34-4A9D-9333-D67513C41F43}" type="slidenum">
              <a:rPr lang="fi-FI" smtClean="0"/>
              <a:t>‹#›</a:t>
            </a:fld>
            <a:endParaRPr lang="fi-FI"/>
          </a:p>
        </p:txBody>
      </p:sp>
    </p:spTree>
    <p:extLst>
      <p:ext uri="{BB962C8B-B14F-4D97-AF65-F5344CB8AC3E}">
        <p14:creationId xmlns:p14="http://schemas.microsoft.com/office/powerpoint/2010/main" val="2276172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95200"/>
            <a:ext cx="4038600" cy="5184000"/>
          </a:xfrm>
        </p:spPr>
        <p:txBody>
          <a:bodyPr/>
          <a:lstStyle>
            <a:lvl1pPr>
              <a:defRPr sz="2600"/>
            </a:lvl1pPr>
            <a:lvl2pPr>
              <a:defRPr sz="2400"/>
            </a:lvl2pPr>
            <a:lvl3pPr marL="1143000" indent="-228600">
              <a:buFont typeface="Arial Narrow" panose="020B0606020202030204" pitchFamily="34" charset="0"/>
              <a:buChar char="–"/>
              <a:defRPr sz="22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Content Placeholder 3"/>
          <p:cNvSpPr>
            <a:spLocks noGrp="1"/>
          </p:cNvSpPr>
          <p:nvPr>
            <p:ph sz="half" idx="2"/>
          </p:nvPr>
        </p:nvSpPr>
        <p:spPr>
          <a:xfrm>
            <a:off x="4648200" y="1196752"/>
            <a:ext cx="4038600" cy="5184000"/>
          </a:xfrm>
        </p:spPr>
        <p:txBody>
          <a:bodyPr/>
          <a:lstStyle>
            <a:lvl1pPr>
              <a:defRPr sz="2600"/>
            </a:lvl1pPr>
            <a:lvl2pPr>
              <a:defRPr sz="2400"/>
            </a:lvl2pPr>
            <a:lvl3pPr marL="1143000" indent="-228600">
              <a:buFont typeface="Arial Narrow" panose="020B0606020202030204" pitchFamily="34" charset="0"/>
              <a:buChar char="–"/>
              <a:defRPr sz="22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cxnSp>
        <p:nvCxnSpPr>
          <p:cNvPr id="8" name="Straight Connector 7"/>
          <p:cNvCxnSpPr/>
          <p:nvPr userDrawn="1"/>
        </p:nvCxnSpPr>
        <p:spPr>
          <a:xfrm>
            <a:off x="467544" y="1124744"/>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12"/>
          </p:nvPr>
        </p:nvSpPr>
        <p:spPr>
          <a:xfrm>
            <a:off x="6553200" y="6480000"/>
            <a:ext cx="2133600" cy="268139"/>
          </a:xfrm>
        </p:spPr>
        <p:txBody>
          <a:bodyPr/>
          <a:lstStyle>
            <a:lvl1pPr>
              <a:defRPr sz="1000">
                <a:latin typeface="Arial Narrow" panose="020B0606020202030204" pitchFamily="34" charset="0"/>
              </a:defRPr>
            </a:lvl1pPr>
          </a:lstStyle>
          <a:p>
            <a:r>
              <a:rPr lang="fi-FI" dirty="0"/>
              <a:t>2.1.</a:t>
            </a:r>
            <a:fld id="{DE420E10-3D34-4A9D-9333-D67513C41F43}" type="slidenum">
              <a:rPr lang="fi-FI" smtClean="0"/>
              <a:pPr/>
              <a:t>‹#›</a:t>
            </a:fld>
            <a:endParaRPr lang="fi-FI" dirty="0"/>
          </a:p>
        </p:txBody>
      </p:sp>
      <p:sp>
        <p:nvSpPr>
          <p:cNvPr id="11" name="Title 10"/>
          <p:cNvSpPr>
            <a:spLocks noGrp="1"/>
          </p:cNvSpPr>
          <p:nvPr>
            <p:ph type="title"/>
          </p:nvPr>
        </p:nvSpPr>
        <p:spPr>
          <a:xfrm>
            <a:off x="457200" y="274638"/>
            <a:ext cx="8229600" cy="777600"/>
          </a:xfrm>
        </p:spPr>
        <p:txBody>
          <a:bodyPr/>
          <a:lstStyle>
            <a:lvl1pPr>
              <a:defRPr b="1" baseline="0">
                <a:solidFill>
                  <a:srgbClr val="7030A0"/>
                </a:solidFill>
              </a:defRPr>
            </a:lvl1pPr>
          </a:lstStyle>
          <a:p>
            <a:r>
              <a:rPr lang="en-US" dirty="0"/>
              <a:t>Click to edit Master title style</a:t>
            </a:r>
            <a:endParaRPr lang="fi-FI" dirty="0"/>
          </a:p>
        </p:txBody>
      </p:sp>
    </p:spTree>
    <p:extLst>
      <p:ext uri="{BB962C8B-B14F-4D97-AF65-F5344CB8AC3E}">
        <p14:creationId xmlns:p14="http://schemas.microsoft.com/office/powerpoint/2010/main" val="523630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a:xfrm>
            <a:off x="457200" y="6356351"/>
            <a:ext cx="2133600" cy="365125"/>
          </a:xfrm>
          <a:prstGeom prst="rect">
            <a:avLst/>
          </a:prstGeom>
        </p:spPr>
        <p:txBody>
          <a:bodyPr/>
          <a:lstStyle/>
          <a:p>
            <a:endParaRPr lang="fi-FI"/>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endParaRPr lang="fi-FI"/>
          </a:p>
        </p:txBody>
      </p:sp>
      <p:sp>
        <p:nvSpPr>
          <p:cNvPr id="9" name="Slide Number Placeholder 8"/>
          <p:cNvSpPr>
            <a:spLocks noGrp="1"/>
          </p:cNvSpPr>
          <p:nvPr>
            <p:ph type="sldNum" sz="quarter" idx="12"/>
          </p:nvPr>
        </p:nvSpPr>
        <p:spPr/>
        <p:txBody>
          <a:bodyPr/>
          <a:lstStyle/>
          <a:p>
            <a:fld id="{DE420E10-3D34-4A9D-9333-D67513C41F43}" type="slidenum">
              <a:rPr lang="fi-FI" smtClean="0"/>
              <a:t>‹#›</a:t>
            </a:fld>
            <a:endParaRPr lang="fi-FI"/>
          </a:p>
        </p:txBody>
      </p:sp>
    </p:spTree>
    <p:extLst>
      <p:ext uri="{BB962C8B-B14F-4D97-AF65-F5344CB8AC3E}">
        <p14:creationId xmlns:p14="http://schemas.microsoft.com/office/powerpoint/2010/main" val="251086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a:xfrm>
            <a:off x="457200" y="6356351"/>
            <a:ext cx="2133600" cy="365125"/>
          </a:xfrm>
          <a:prstGeom prst="rect">
            <a:avLst/>
          </a:prstGeom>
        </p:spPr>
        <p:txBody>
          <a:bodyPr/>
          <a:lstStyle/>
          <a:p>
            <a:endParaRPr lang="fi-FI"/>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lang="fi-FI"/>
          </a:p>
        </p:txBody>
      </p:sp>
      <p:sp>
        <p:nvSpPr>
          <p:cNvPr id="5" name="Slide Number Placeholder 4"/>
          <p:cNvSpPr>
            <a:spLocks noGrp="1"/>
          </p:cNvSpPr>
          <p:nvPr>
            <p:ph type="sldNum" sz="quarter" idx="12"/>
          </p:nvPr>
        </p:nvSpPr>
        <p:spPr/>
        <p:txBody>
          <a:bodyPr/>
          <a:lstStyle/>
          <a:p>
            <a:fld id="{DE420E10-3D34-4A9D-9333-D67513C41F43}" type="slidenum">
              <a:rPr lang="fi-FI" smtClean="0"/>
              <a:t>‹#›</a:t>
            </a:fld>
            <a:endParaRPr lang="fi-FI"/>
          </a:p>
        </p:txBody>
      </p:sp>
    </p:spTree>
    <p:extLst>
      <p:ext uri="{BB962C8B-B14F-4D97-AF65-F5344CB8AC3E}">
        <p14:creationId xmlns:p14="http://schemas.microsoft.com/office/powerpoint/2010/main" val="256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p>
            <a:endParaRPr lang="fi-FI"/>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p>
            <a:endParaRPr lang="fi-FI"/>
          </a:p>
        </p:txBody>
      </p:sp>
      <p:sp>
        <p:nvSpPr>
          <p:cNvPr id="4" name="Slide Number Placeholder 3"/>
          <p:cNvSpPr>
            <a:spLocks noGrp="1"/>
          </p:cNvSpPr>
          <p:nvPr>
            <p:ph type="sldNum" sz="quarter" idx="12"/>
          </p:nvPr>
        </p:nvSpPr>
        <p:spPr/>
        <p:txBody>
          <a:bodyPr/>
          <a:lstStyle/>
          <a:p>
            <a:fld id="{DE420E10-3D34-4A9D-9333-D67513C41F43}" type="slidenum">
              <a:rPr lang="fi-FI" smtClean="0"/>
              <a:t>‹#›</a:t>
            </a:fld>
            <a:endParaRPr lang="fi-FI"/>
          </a:p>
        </p:txBody>
      </p:sp>
    </p:spTree>
    <p:extLst>
      <p:ext uri="{BB962C8B-B14F-4D97-AF65-F5344CB8AC3E}">
        <p14:creationId xmlns:p14="http://schemas.microsoft.com/office/powerpoint/2010/main" val="1523695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endParaRPr lang="fi-FI"/>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fi-FI"/>
          </a:p>
        </p:txBody>
      </p:sp>
      <p:sp>
        <p:nvSpPr>
          <p:cNvPr id="7" name="Slide Number Placeholder 6"/>
          <p:cNvSpPr>
            <a:spLocks noGrp="1"/>
          </p:cNvSpPr>
          <p:nvPr>
            <p:ph type="sldNum" sz="quarter" idx="12"/>
          </p:nvPr>
        </p:nvSpPr>
        <p:spPr/>
        <p:txBody>
          <a:bodyPr/>
          <a:lstStyle/>
          <a:p>
            <a:fld id="{DE420E10-3D34-4A9D-9333-D67513C41F43}" type="slidenum">
              <a:rPr lang="fi-FI" smtClean="0"/>
              <a:t>‹#›</a:t>
            </a:fld>
            <a:endParaRPr lang="fi-FI"/>
          </a:p>
        </p:txBody>
      </p:sp>
    </p:spTree>
    <p:extLst>
      <p:ext uri="{BB962C8B-B14F-4D97-AF65-F5344CB8AC3E}">
        <p14:creationId xmlns:p14="http://schemas.microsoft.com/office/powerpoint/2010/main" val="91742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endParaRPr lang="fi-FI"/>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fi-FI"/>
          </a:p>
        </p:txBody>
      </p:sp>
      <p:sp>
        <p:nvSpPr>
          <p:cNvPr id="7" name="Slide Number Placeholder 6"/>
          <p:cNvSpPr>
            <a:spLocks noGrp="1"/>
          </p:cNvSpPr>
          <p:nvPr>
            <p:ph type="sldNum" sz="quarter" idx="12"/>
          </p:nvPr>
        </p:nvSpPr>
        <p:spPr/>
        <p:txBody>
          <a:bodyPr/>
          <a:lstStyle/>
          <a:p>
            <a:fld id="{DE420E10-3D34-4A9D-9333-D67513C41F43}" type="slidenum">
              <a:rPr lang="fi-FI" smtClean="0"/>
              <a:t>‹#›</a:t>
            </a:fld>
            <a:endParaRPr lang="fi-FI"/>
          </a:p>
        </p:txBody>
      </p:sp>
    </p:spTree>
    <p:extLst>
      <p:ext uri="{BB962C8B-B14F-4D97-AF65-F5344CB8AC3E}">
        <p14:creationId xmlns:p14="http://schemas.microsoft.com/office/powerpoint/2010/main" val="1333729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title</a:t>
            </a:r>
            <a:r>
              <a:rPr lang="fi-FI" noProof="0" dirty="0"/>
              <a:t> </a:t>
            </a:r>
            <a:r>
              <a:rPr lang="fi-FI" noProof="0" dirty="0" err="1"/>
              <a:t>style</a:t>
            </a:r>
            <a:endParaRPr lang="fi-FI" noProof="0"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text</a:t>
            </a:r>
            <a:r>
              <a:rPr lang="fi-FI" noProof="0" dirty="0"/>
              <a:t> </a:t>
            </a:r>
            <a:r>
              <a:rPr lang="fi-FI" noProof="0" dirty="0" err="1"/>
              <a:t>styles</a:t>
            </a:r>
            <a:endParaRPr lang="fi-FI" noProof="0" dirty="0"/>
          </a:p>
          <a:p>
            <a:pPr lvl="1"/>
            <a:r>
              <a:rPr lang="fi-FI" noProof="0" dirty="0"/>
              <a:t>Second </a:t>
            </a:r>
            <a:r>
              <a:rPr lang="fi-FI" noProof="0" dirty="0" err="1"/>
              <a:t>level</a:t>
            </a:r>
            <a:endParaRPr lang="fi-FI" noProof="0" dirty="0"/>
          </a:p>
          <a:p>
            <a:pPr lvl="2"/>
            <a:r>
              <a:rPr lang="fi-FI" noProof="0" dirty="0"/>
              <a:t>Third </a:t>
            </a:r>
            <a:r>
              <a:rPr lang="fi-FI" noProof="0" dirty="0" err="1"/>
              <a:t>level</a:t>
            </a:r>
            <a:endParaRPr lang="fi-FI" noProof="0" dirty="0"/>
          </a:p>
          <a:p>
            <a:pPr lvl="3"/>
            <a:r>
              <a:rPr lang="fi-FI" noProof="0" dirty="0" err="1"/>
              <a:t>Fourth</a:t>
            </a:r>
            <a:r>
              <a:rPr lang="fi-FI" noProof="0" dirty="0"/>
              <a:t> </a:t>
            </a:r>
            <a:r>
              <a:rPr lang="fi-FI" noProof="0" dirty="0" err="1"/>
              <a:t>level</a:t>
            </a:r>
            <a:endParaRPr lang="fi-FI" noProof="0" dirty="0"/>
          </a:p>
          <a:p>
            <a:pPr lvl="4"/>
            <a:r>
              <a:rPr lang="fi-FI" noProof="0" dirty="0" err="1"/>
              <a:t>Fifth</a:t>
            </a:r>
            <a:r>
              <a:rPr lang="fi-FI" noProof="0" dirty="0"/>
              <a:t> </a:t>
            </a:r>
            <a:r>
              <a:rPr lang="fi-FI" noProof="0" dirty="0" err="1"/>
              <a:t>level</a:t>
            </a:r>
            <a:endParaRPr lang="fi-FI" noProof="0" dirty="0"/>
          </a:p>
        </p:txBody>
      </p:sp>
      <p:sp>
        <p:nvSpPr>
          <p:cNvPr id="6" name="Slide Number Placeholder 5"/>
          <p:cNvSpPr>
            <a:spLocks noGrp="1"/>
          </p:cNvSpPr>
          <p:nvPr>
            <p:ph type="sldNum" sz="quarter" idx="4"/>
          </p:nvPr>
        </p:nvSpPr>
        <p:spPr>
          <a:xfrm>
            <a:off x="6553200" y="6545237"/>
            <a:ext cx="2133600" cy="196131"/>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fi-FI" dirty="0"/>
              <a:t>1.2.</a:t>
            </a:r>
            <a:fld id="{DE420E10-3D34-4A9D-9333-D67513C41F43}" type="slidenum">
              <a:rPr lang="fi-FI" smtClean="0"/>
              <a:pPr/>
              <a:t>‹#›</a:t>
            </a:fld>
            <a:endParaRPr lang="fi-FI" dirty="0"/>
          </a:p>
        </p:txBody>
      </p:sp>
    </p:spTree>
    <p:extLst>
      <p:ext uri="{BB962C8B-B14F-4D97-AF65-F5344CB8AC3E}">
        <p14:creationId xmlns:p14="http://schemas.microsoft.com/office/powerpoint/2010/main" val="3592792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400" kern="1200">
          <a:solidFill>
            <a:schemeClr val="tx1"/>
          </a:solidFill>
          <a:latin typeface="Arial Narrow" panose="020B0606020202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2. Omat metodit (osa 1)</a:t>
            </a:r>
          </a:p>
        </p:txBody>
      </p:sp>
      <p:sp>
        <p:nvSpPr>
          <p:cNvPr id="9" name="Subtitle 8"/>
          <p:cNvSpPr>
            <a:spLocks noGrp="1"/>
          </p:cNvSpPr>
          <p:nvPr>
            <p:ph type="subTitle" idx="1"/>
          </p:nvPr>
        </p:nvSpPr>
        <p:spPr/>
        <p:txBody>
          <a:bodyPr/>
          <a:lstStyle/>
          <a:p>
            <a:endParaRPr lang="fi-FI"/>
          </a:p>
        </p:txBody>
      </p:sp>
      <p:sp>
        <p:nvSpPr>
          <p:cNvPr id="3" name="Slide Number Placeholder 2"/>
          <p:cNvSpPr>
            <a:spLocks noGrp="1"/>
          </p:cNvSpPr>
          <p:nvPr>
            <p:ph type="sldNum" sz="quarter" idx="12"/>
          </p:nvPr>
        </p:nvSpPr>
        <p:spPr/>
        <p:txBody>
          <a:bodyPr/>
          <a:lstStyle/>
          <a:p>
            <a:r>
              <a:rPr lang="fi-FI"/>
              <a:t>2.1.</a:t>
            </a:r>
            <a:fld id="{DE420E10-3D34-4A9D-9333-D67513C41F43}" type="slidenum">
              <a:rPr lang="fi-FI" smtClean="0"/>
              <a:pPr/>
              <a:t>1</a:t>
            </a:fld>
            <a:endParaRPr lang="fi-FI" dirty="0"/>
          </a:p>
        </p:txBody>
      </p:sp>
    </p:spTree>
    <p:extLst>
      <p:ext uri="{BB962C8B-B14F-4D97-AF65-F5344CB8AC3E}">
        <p14:creationId xmlns:p14="http://schemas.microsoft.com/office/powerpoint/2010/main" val="295403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Metodien määrittely</a:t>
            </a:r>
          </a:p>
        </p:txBody>
      </p:sp>
      <p:sp>
        <p:nvSpPr>
          <p:cNvPr id="3" name="Content Placeholder 2"/>
          <p:cNvSpPr>
            <a:spLocks noGrp="1"/>
          </p:cNvSpPr>
          <p:nvPr>
            <p:ph idx="1"/>
          </p:nvPr>
        </p:nvSpPr>
        <p:spPr/>
        <p:txBody>
          <a:bodyPr/>
          <a:lstStyle/>
          <a:p>
            <a:r>
              <a:rPr lang="fi-FI" dirty="0"/>
              <a:t>Metodin </a:t>
            </a:r>
            <a:r>
              <a:rPr lang="fi-FI" dirty="0">
                <a:solidFill>
                  <a:schemeClr val="accent2"/>
                </a:solidFill>
              </a:rPr>
              <a:t>runko</a:t>
            </a:r>
            <a:r>
              <a:rPr lang="fi-FI" dirty="0"/>
              <a:t> muodostaa lohkon, johon metodin parametrit kuuluvat.</a:t>
            </a:r>
          </a:p>
          <a:p>
            <a:r>
              <a:rPr lang="fi-FI" dirty="0"/>
              <a:t>Metodin parametrit ja muuttujat eivät näy muihin metodeihin.</a:t>
            </a:r>
          </a:p>
          <a:p>
            <a:pPr lvl="1"/>
            <a:r>
              <a:rPr lang="fi-FI" dirty="0"/>
              <a:t>Metodin parametrit kuuluvat vain metodin lohkoon.</a:t>
            </a:r>
          </a:p>
          <a:p>
            <a:pPr lvl="1"/>
            <a:r>
              <a:rPr lang="fi-FI" dirty="0"/>
              <a:t>Eri metodeissa voidaan käyttää samannimisiä parametreja ja muuttujia.</a:t>
            </a:r>
          </a:p>
          <a:p>
            <a:pPr lvl="1"/>
            <a:r>
              <a:rPr lang="fi-FI" dirty="0"/>
              <a:t>Metodia kutsuttaessa ei tarvitse nimetä parametreiksi annettavia muuttujia metodin parametrien mukaan.</a:t>
            </a:r>
          </a:p>
          <a:p>
            <a:r>
              <a:rPr lang="fi-FI" dirty="0"/>
              <a:t>Mikäli metodin parametrilla ja metodissa esitellyllä muuttujalla on sama nimi, tapahtuu nimikonflikti, eikä ohjelma käänny.</a:t>
            </a:r>
          </a:p>
          <a:p>
            <a:endParaRPr lang="fi-FI" dirty="0"/>
          </a:p>
        </p:txBody>
      </p:sp>
      <p:sp>
        <p:nvSpPr>
          <p:cNvPr id="4" name="Slide Number Placeholder 3"/>
          <p:cNvSpPr>
            <a:spLocks noGrp="1"/>
          </p:cNvSpPr>
          <p:nvPr>
            <p:ph type="sldNum" sz="quarter" idx="12"/>
          </p:nvPr>
        </p:nvSpPr>
        <p:spPr/>
        <p:txBody>
          <a:bodyPr/>
          <a:lstStyle/>
          <a:p>
            <a:r>
              <a:rPr lang="fi-FI"/>
              <a:t>2.1.</a:t>
            </a:r>
            <a:fld id="{DE420E10-3D34-4A9D-9333-D67513C41F43}" type="slidenum">
              <a:rPr lang="fi-FI" smtClean="0"/>
              <a:pPr/>
              <a:t>10</a:t>
            </a:fld>
            <a:endParaRPr lang="fi-FI" dirty="0"/>
          </a:p>
        </p:txBody>
      </p:sp>
    </p:spTree>
    <p:extLst>
      <p:ext uri="{BB962C8B-B14F-4D97-AF65-F5344CB8AC3E}">
        <p14:creationId xmlns:p14="http://schemas.microsoft.com/office/powerpoint/2010/main" val="244313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Metodien määrittely</a:t>
            </a:r>
          </a:p>
        </p:txBody>
      </p:sp>
      <p:sp>
        <p:nvSpPr>
          <p:cNvPr id="3" name="Content Placeholder 2"/>
          <p:cNvSpPr>
            <a:spLocks noGrp="1"/>
          </p:cNvSpPr>
          <p:nvPr>
            <p:ph idx="1"/>
          </p:nvPr>
        </p:nvSpPr>
        <p:spPr/>
        <p:txBody>
          <a:bodyPr/>
          <a:lstStyle/>
          <a:p>
            <a:r>
              <a:rPr lang="fi-FI" dirty="0"/>
              <a:t>Pääohjelma ja muut metodit sijoitetaan luokan rungon sisään.</a:t>
            </a:r>
          </a:p>
          <a:p>
            <a:r>
              <a:rPr lang="fi-FI" dirty="0"/>
              <a:t>Javassa metodi voidaan määritellä myös sitä kutsuvien metodien jälkeen.</a:t>
            </a:r>
          </a:p>
          <a:p>
            <a:pPr lvl="1"/>
            <a:r>
              <a:rPr lang="fi-FI" dirty="0"/>
              <a:t>Samaan teemaan liittyvät metodit on hyvä sijoittaa lähekkäin, jolloin koodia on helpompi muokata.</a:t>
            </a:r>
          </a:p>
          <a:p>
            <a:r>
              <a:rPr lang="fi-FI" dirty="0"/>
              <a:t>Pääohjelman tulee olla luokan viimeinen metodi, jotta se löydetään helposti.</a:t>
            </a:r>
          </a:p>
        </p:txBody>
      </p:sp>
      <p:sp>
        <p:nvSpPr>
          <p:cNvPr id="4" name="Slide Number Placeholder 3"/>
          <p:cNvSpPr>
            <a:spLocks noGrp="1"/>
          </p:cNvSpPr>
          <p:nvPr>
            <p:ph type="sldNum" sz="quarter" idx="12"/>
          </p:nvPr>
        </p:nvSpPr>
        <p:spPr/>
        <p:txBody>
          <a:bodyPr/>
          <a:lstStyle/>
          <a:p>
            <a:r>
              <a:rPr lang="fi-FI"/>
              <a:t>2.1.</a:t>
            </a:r>
            <a:fld id="{DE420E10-3D34-4A9D-9333-D67513C41F43}" type="slidenum">
              <a:rPr lang="fi-FI" smtClean="0"/>
              <a:pPr/>
              <a:t>11</a:t>
            </a:fld>
            <a:endParaRPr lang="fi-FI" dirty="0"/>
          </a:p>
        </p:txBody>
      </p:sp>
    </p:spTree>
    <p:extLst>
      <p:ext uri="{BB962C8B-B14F-4D97-AF65-F5344CB8AC3E}">
        <p14:creationId xmlns:p14="http://schemas.microsoft.com/office/powerpoint/2010/main" val="1085683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Kehystaja2.java</a:t>
            </a:r>
          </a:p>
        </p:txBody>
      </p:sp>
      <p:sp>
        <p:nvSpPr>
          <p:cNvPr id="4" name="Slide Number Placeholder 3"/>
          <p:cNvSpPr>
            <a:spLocks noGrp="1"/>
          </p:cNvSpPr>
          <p:nvPr>
            <p:ph type="sldNum" sz="quarter" idx="12"/>
          </p:nvPr>
        </p:nvSpPr>
        <p:spPr/>
        <p:txBody>
          <a:bodyPr/>
          <a:lstStyle/>
          <a:p>
            <a:r>
              <a:rPr lang="fi-FI"/>
              <a:t>2.1.</a:t>
            </a:r>
            <a:fld id="{DE420E10-3D34-4A9D-9333-D67513C41F43}" type="slidenum">
              <a:rPr lang="fi-FI" smtClean="0"/>
              <a:pPr/>
              <a:t>12</a:t>
            </a:fld>
            <a:endParaRPr lang="fi-FI" dirty="0"/>
          </a:p>
        </p:txBody>
      </p:sp>
      <p:sp>
        <p:nvSpPr>
          <p:cNvPr id="5" name="Content Placeholder 24"/>
          <p:cNvSpPr txBox="1">
            <a:spLocks/>
          </p:cNvSpPr>
          <p:nvPr/>
        </p:nvSpPr>
        <p:spPr>
          <a:xfrm>
            <a:off x="467544" y="1196752"/>
            <a:ext cx="8208912" cy="5544616"/>
          </a:xfrm>
          <a:prstGeom prst="rect">
            <a:avLst/>
          </a:prstGeom>
          <a:ln w="9525">
            <a:solidFill>
              <a:schemeClr val="tx1"/>
            </a:solidFill>
          </a:ln>
        </p:spPr>
        <p:txBody>
          <a:bodyPr vert="horz" wrap="none" lIns="72000" tIns="36000" rIns="36000" bIns="36000" rtlCol="0">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Narrow" panose="020B0606020202030204" pitchFamily="34" charset="0"/>
              <a:buChar char="–"/>
              <a:defRPr sz="22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i-FI" sz="1600" dirty="0" err="1">
                <a:latin typeface="Consolas" panose="020B0609020204030204" pitchFamily="49" charset="0"/>
                <a:cs typeface="Consolas" panose="020B0609020204030204" pitchFamily="49" charset="0"/>
              </a:rPr>
              <a:t>public</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class</a:t>
            </a:r>
            <a:r>
              <a:rPr lang="fi-FI" sz="1600" dirty="0">
                <a:latin typeface="Consolas" panose="020B0609020204030204" pitchFamily="49" charset="0"/>
                <a:cs typeface="Consolas" panose="020B0609020204030204" pitchFamily="49" charset="0"/>
              </a:rPr>
              <a:t> Kehystaja2 {</a:t>
            </a:r>
          </a:p>
          <a:p>
            <a:pPr marL="0" indent="0">
              <a:buNone/>
            </a:pPr>
            <a:r>
              <a:rPr lang="fi-FI" sz="1600" dirty="0">
                <a:latin typeface="Consolas" panose="020B0609020204030204" pitchFamily="49" charset="0"/>
                <a:cs typeface="Consolas" panose="020B0609020204030204" pitchFamily="49" charset="0"/>
              </a:rPr>
              <a:t>   ...</a:t>
            </a:r>
          </a:p>
          <a:p>
            <a:pPr marL="0" indent="0">
              <a:buNone/>
            </a:pP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public</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static</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void</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tulostaKehystettynä(String</a:t>
            </a:r>
            <a:r>
              <a:rPr lang="fi-FI" sz="1600" dirty="0">
                <a:latin typeface="Consolas" panose="020B0609020204030204" pitchFamily="49" charset="0"/>
                <a:cs typeface="Consolas" panose="020B0609020204030204" pitchFamily="49" charset="0"/>
              </a:rPr>
              <a:t> merkit, </a:t>
            </a:r>
            <a:r>
              <a:rPr lang="fi-FI" sz="1600" dirty="0" err="1">
                <a:latin typeface="Consolas" panose="020B0609020204030204" pitchFamily="49" charset="0"/>
                <a:cs typeface="Consolas" panose="020B0609020204030204" pitchFamily="49" charset="0"/>
              </a:rPr>
              <a:t>char</a:t>
            </a:r>
            <a:r>
              <a:rPr lang="fi-FI" sz="1600" dirty="0">
                <a:latin typeface="Consolas" panose="020B0609020204030204" pitchFamily="49" charset="0"/>
                <a:cs typeface="Consolas" panose="020B0609020204030204" pitchFamily="49" charset="0"/>
              </a:rPr>
              <a:t> reuna) {</a:t>
            </a:r>
          </a:p>
          <a:p>
            <a:pPr marL="0" indent="0">
              <a:buNone/>
            </a:pPr>
            <a:r>
              <a:rPr lang="fi-FI" sz="1600" dirty="0">
                <a:latin typeface="Consolas" panose="020B0609020204030204" pitchFamily="49" charset="0"/>
                <a:cs typeface="Consolas" panose="020B0609020204030204" pitchFamily="49" charset="0"/>
              </a:rPr>
              <a:t>      // Koodia selventävä ja kutsuja vähentävä apumuuttuja.</a:t>
            </a:r>
          </a:p>
          <a:p>
            <a:pPr marL="0" indent="0">
              <a:buNone/>
            </a:pP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int</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merkkienLkm</a:t>
            </a:r>
            <a:r>
              <a:rPr lang="fi-FI" sz="1600" dirty="0">
                <a:latin typeface="Consolas" panose="020B0609020204030204" pitchFamily="49" charset="0"/>
                <a:cs typeface="Consolas" panose="020B0609020204030204" pitchFamily="49" charset="0"/>
              </a:rPr>
              <a:t> = </a:t>
            </a:r>
            <a:r>
              <a:rPr lang="fi-FI" sz="1600" dirty="0" err="1">
                <a:latin typeface="Consolas" panose="020B0609020204030204" pitchFamily="49" charset="0"/>
                <a:cs typeface="Consolas" panose="020B0609020204030204" pitchFamily="49" charset="0"/>
              </a:rPr>
              <a:t>merkit.length</a:t>
            </a:r>
            <a:r>
              <a:rPr lang="fi-FI" sz="1600" dirty="0">
                <a:latin typeface="Consolas" panose="020B0609020204030204" pitchFamily="49" charset="0"/>
                <a:cs typeface="Consolas" panose="020B0609020204030204" pitchFamily="49" charset="0"/>
              </a:rPr>
              <a:t>();</a:t>
            </a:r>
          </a:p>
          <a:p>
            <a:pPr marL="0" indent="0">
              <a:buNone/>
            </a:pPr>
            <a:r>
              <a:rPr lang="fi-FI" sz="1600" dirty="0">
                <a:latin typeface="Consolas" panose="020B0609020204030204" pitchFamily="49" charset="0"/>
                <a:cs typeface="Consolas" panose="020B0609020204030204" pitchFamily="49" charset="0"/>
              </a:rPr>
              <a:t>      // Tulostetaan vain, jos on kehystettäviä merkkejä.</a:t>
            </a:r>
          </a:p>
          <a:p>
            <a:pPr marL="0" indent="0">
              <a:buNone/>
            </a:pP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if</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merkkienLkm</a:t>
            </a:r>
            <a:r>
              <a:rPr lang="fi-FI" sz="1600" dirty="0">
                <a:latin typeface="Consolas" panose="020B0609020204030204" pitchFamily="49" charset="0"/>
                <a:cs typeface="Consolas" panose="020B0609020204030204" pitchFamily="49" charset="0"/>
              </a:rPr>
              <a:t> &gt; 0) {</a:t>
            </a:r>
          </a:p>
          <a:p>
            <a:pPr marL="0" indent="0">
              <a:buNone/>
            </a:pPr>
            <a:r>
              <a:rPr lang="fi-FI" sz="1600" dirty="0">
                <a:latin typeface="Consolas" panose="020B0609020204030204" pitchFamily="49" charset="0"/>
                <a:cs typeface="Consolas" panose="020B0609020204030204" pitchFamily="49" charset="0"/>
              </a:rPr>
              <a:t>         // Luodaan ylä- ja alarivi.</a:t>
            </a:r>
          </a:p>
          <a:p>
            <a:pPr marL="0" indent="0">
              <a:buNone/>
            </a:pP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String</a:t>
            </a:r>
            <a:r>
              <a:rPr lang="fi-FI" sz="1600" dirty="0">
                <a:latin typeface="Consolas" panose="020B0609020204030204" pitchFamily="49" charset="0"/>
                <a:cs typeface="Consolas" panose="020B0609020204030204" pitchFamily="49" charset="0"/>
              </a:rPr>
              <a:t> reunarivi = "";</a:t>
            </a:r>
          </a:p>
          <a:p>
            <a:pPr marL="0" indent="0">
              <a:buNone/>
            </a:pPr>
            <a:r>
              <a:rPr lang="fi-FI" sz="1600" dirty="0">
                <a:latin typeface="Consolas" panose="020B0609020204030204" pitchFamily="49" charset="0"/>
                <a:cs typeface="Consolas" panose="020B0609020204030204" pitchFamily="49" charset="0"/>
              </a:rPr>
              <a:t>         for (</a:t>
            </a:r>
            <a:r>
              <a:rPr lang="fi-FI" sz="1600" dirty="0" err="1">
                <a:latin typeface="Consolas" panose="020B0609020204030204" pitchFamily="49" charset="0"/>
                <a:cs typeface="Consolas" panose="020B0609020204030204" pitchFamily="49" charset="0"/>
              </a:rPr>
              <a:t>int</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ind</a:t>
            </a:r>
            <a:r>
              <a:rPr lang="fi-FI" sz="1600" dirty="0">
                <a:latin typeface="Consolas" panose="020B0609020204030204" pitchFamily="49" charset="0"/>
                <a:cs typeface="Consolas" panose="020B0609020204030204" pitchFamily="49" charset="0"/>
              </a:rPr>
              <a:t> = 0; </a:t>
            </a:r>
            <a:r>
              <a:rPr lang="fi-FI" sz="1600" dirty="0" err="1">
                <a:latin typeface="Consolas" panose="020B0609020204030204" pitchFamily="49" charset="0"/>
                <a:cs typeface="Consolas" panose="020B0609020204030204" pitchFamily="49" charset="0"/>
              </a:rPr>
              <a:t>ind</a:t>
            </a:r>
            <a:r>
              <a:rPr lang="fi-FI" sz="1600" dirty="0">
                <a:latin typeface="Consolas" panose="020B0609020204030204" pitchFamily="49" charset="0"/>
                <a:cs typeface="Consolas" panose="020B0609020204030204" pitchFamily="49" charset="0"/>
              </a:rPr>
              <a:t> &lt; </a:t>
            </a:r>
            <a:r>
              <a:rPr lang="fi-FI" sz="1600" dirty="0" err="1">
                <a:latin typeface="Consolas" panose="020B0609020204030204" pitchFamily="49" charset="0"/>
                <a:cs typeface="Consolas" panose="020B0609020204030204" pitchFamily="49" charset="0"/>
              </a:rPr>
              <a:t>merkkienLkm</a:t>
            </a:r>
            <a:r>
              <a:rPr lang="fi-FI" sz="1600" dirty="0">
                <a:latin typeface="Consolas" panose="020B0609020204030204" pitchFamily="49" charset="0"/>
                <a:cs typeface="Consolas" panose="020B0609020204030204" pitchFamily="49" charset="0"/>
              </a:rPr>
              <a:t> + 4; </a:t>
            </a:r>
            <a:r>
              <a:rPr lang="fi-FI" sz="1600" dirty="0" err="1">
                <a:latin typeface="Consolas" panose="020B0609020204030204" pitchFamily="49" charset="0"/>
                <a:cs typeface="Consolas" panose="020B0609020204030204" pitchFamily="49" charset="0"/>
              </a:rPr>
              <a:t>ind</a:t>
            </a:r>
            <a:r>
              <a:rPr lang="fi-FI" sz="1600" dirty="0">
                <a:latin typeface="Consolas" panose="020B0609020204030204" pitchFamily="49" charset="0"/>
                <a:cs typeface="Consolas" panose="020B0609020204030204" pitchFamily="49" charset="0"/>
              </a:rPr>
              <a:t>++) {</a:t>
            </a:r>
          </a:p>
          <a:p>
            <a:pPr marL="0" indent="0">
              <a:buNone/>
            </a:pPr>
            <a:r>
              <a:rPr lang="fi-FI" sz="1600" dirty="0">
                <a:latin typeface="Consolas" panose="020B0609020204030204" pitchFamily="49" charset="0"/>
                <a:cs typeface="Consolas" panose="020B0609020204030204" pitchFamily="49" charset="0"/>
              </a:rPr>
              <a:t>            reunarivi = reunarivi + reuna;</a:t>
            </a:r>
          </a:p>
          <a:p>
            <a:pPr marL="0" indent="0">
              <a:buNone/>
            </a:pPr>
            <a:r>
              <a:rPr lang="fi-FI" sz="1600" dirty="0">
                <a:latin typeface="Consolas" panose="020B0609020204030204" pitchFamily="49" charset="0"/>
                <a:cs typeface="Consolas" panose="020B0609020204030204" pitchFamily="49" charset="0"/>
              </a:rPr>
              <a:t>         }</a:t>
            </a:r>
          </a:p>
          <a:p>
            <a:pPr marL="0" indent="0">
              <a:buNone/>
            </a:pPr>
            <a:r>
              <a:rPr lang="fi-FI" sz="1600" dirty="0">
                <a:latin typeface="Consolas" panose="020B0609020204030204" pitchFamily="49" charset="0"/>
                <a:cs typeface="Consolas" panose="020B0609020204030204" pitchFamily="49" charset="0"/>
              </a:rPr>
              <a:t>         // Tulostetaan.</a:t>
            </a:r>
          </a:p>
          <a:p>
            <a:pPr marL="0" indent="0">
              <a:buNone/>
            </a:pP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System.out.println(reunarivi</a:t>
            </a:r>
            <a:r>
              <a:rPr lang="fi-FI" sz="1600" dirty="0">
                <a:latin typeface="Consolas" panose="020B0609020204030204" pitchFamily="49" charset="0"/>
                <a:cs typeface="Consolas" panose="020B0609020204030204" pitchFamily="49" charset="0"/>
              </a:rPr>
              <a:t>);</a:t>
            </a:r>
          </a:p>
          <a:p>
            <a:pPr marL="0" indent="0">
              <a:buNone/>
            </a:pP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System.out.println(reuna</a:t>
            </a:r>
            <a:r>
              <a:rPr lang="fi-FI" sz="1600" dirty="0">
                <a:latin typeface="Consolas" panose="020B0609020204030204" pitchFamily="49" charset="0"/>
                <a:cs typeface="Consolas" panose="020B0609020204030204" pitchFamily="49" charset="0"/>
              </a:rPr>
              <a:t> + " " + merkit + " " + reuna);</a:t>
            </a:r>
          </a:p>
          <a:p>
            <a:pPr marL="0" indent="0">
              <a:buNone/>
            </a:pP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System.out.println(reunarivi</a:t>
            </a:r>
            <a:r>
              <a:rPr lang="fi-FI" sz="1600" dirty="0">
                <a:latin typeface="Consolas" panose="020B0609020204030204" pitchFamily="49" charset="0"/>
                <a:cs typeface="Consolas" panose="020B0609020204030204" pitchFamily="49" charset="0"/>
              </a:rPr>
              <a:t>);</a:t>
            </a:r>
          </a:p>
          <a:p>
            <a:pPr marL="0" indent="0">
              <a:buNone/>
            </a:pPr>
            <a:r>
              <a:rPr lang="fi-FI" sz="1600" dirty="0">
                <a:latin typeface="Consolas" panose="020B0609020204030204" pitchFamily="49" charset="0"/>
                <a:cs typeface="Consolas" panose="020B0609020204030204" pitchFamily="49" charset="0"/>
              </a:rPr>
              <a:t>      }</a:t>
            </a:r>
          </a:p>
          <a:p>
            <a:pPr marL="0" indent="0">
              <a:buNone/>
            </a:pPr>
            <a:r>
              <a:rPr lang="fi-FI" sz="1600" dirty="0">
                <a:latin typeface="Consolas" panose="020B0609020204030204" pitchFamily="49" charset="0"/>
                <a:cs typeface="Consolas" panose="020B0609020204030204" pitchFamily="49" charset="0"/>
              </a:rPr>
              <a:t>   }</a:t>
            </a:r>
          </a:p>
          <a:p>
            <a:pPr marL="0" indent="0">
              <a:buNone/>
            </a:pPr>
            <a:r>
              <a:rPr lang="fi-FI" sz="1600" dirty="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3360940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Metodin kutsuminen</a:t>
            </a:r>
          </a:p>
        </p:txBody>
      </p:sp>
      <p:sp>
        <p:nvSpPr>
          <p:cNvPr id="3" name="Content Placeholder 2"/>
          <p:cNvSpPr>
            <a:spLocks noGrp="1"/>
          </p:cNvSpPr>
          <p:nvPr>
            <p:ph idx="1"/>
          </p:nvPr>
        </p:nvSpPr>
        <p:spPr>
          <a:xfrm>
            <a:off x="457200" y="1196752"/>
            <a:ext cx="8686800" cy="5328592"/>
          </a:xfrm>
        </p:spPr>
        <p:txBody>
          <a:bodyPr>
            <a:normAutofit/>
          </a:bodyPr>
          <a:lstStyle/>
          <a:p>
            <a:r>
              <a:rPr lang="fi-FI" altLang="fi-FI" dirty="0"/>
              <a:t>Javassa metodia kutsutaan pääsääntöisesti aina jostain toisesta metodista.</a:t>
            </a:r>
          </a:p>
          <a:p>
            <a:pPr lvl="1"/>
            <a:r>
              <a:rPr lang="fi-FI" altLang="fi-FI" dirty="0"/>
              <a:t>Pythonin tapaista kutsua kaikkien metodien ulkopuolelta ei voi tehdä.</a:t>
            </a:r>
          </a:p>
          <a:p>
            <a:pPr lvl="2"/>
            <a:r>
              <a:rPr lang="fi-FI" altLang="fi-FI" dirty="0"/>
              <a:t>Vartijalause ei tarpeen eikä edes mahdollinen.</a:t>
            </a:r>
          </a:p>
          <a:p>
            <a:r>
              <a:rPr lang="fi-FI" altLang="fi-FI" dirty="0"/>
              <a:t>Omaa metodia kutsutaan luokan sisällä</a:t>
            </a:r>
            <a:r>
              <a:rPr lang="fi-FI" altLang="fi-FI" dirty="0">
                <a:solidFill>
                  <a:srgbClr val="C00000"/>
                </a:solidFill>
              </a:rPr>
              <a:t> </a:t>
            </a:r>
            <a:r>
              <a:rPr lang="fi-FI" altLang="fi-FI" dirty="0"/>
              <a:t>suoraan nimellä </a:t>
            </a:r>
            <a:r>
              <a:rPr lang="fi-FI" altLang="fi-FI" dirty="0">
                <a:solidFill>
                  <a:srgbClr val="C00000"/>
                </a:solidFill>
              </a:rPr>
              <a:t>ilman </a:t>
            </a:r>
            <a:r>
              <a:rPr lang="fi-FI" altLang="fi-FI" dirty="0"/>
              <a:t>pistenotaatiota.</a:t>
            </a:r>
          </a:p>
          <a:p>
            <a:r>
              <a:rPr lang="fi-FI" altLang="fi-FI" dirty="0"/>
              <a:t>Metodille välitettävät tiedot annetaan parametrien arvoiksi.</a:t>
            </a:r>
          </a:p>
          <a:p>
            <a:pPr lvl="1"/>
            <a:r>
              <a:rPr lang="fi-FI" altLang="fi-FI" dirty="0"/>
              <a:t>Parametriksi voidaan antaa literaali, muuttuja, vakio, lauseke, toisen metodin paluuarvo jne.</a:t>
            </a:r>
          </a:p>
          <a:p>
            <a:r>
              <a:rPr lang="fi-FI" altLang="fi-FI" dirty="0"/>
              <a:t>Metodin paluuarvo voidaan sijoittaa muuttujaan, jos tyypit ovat yhteensopivat.</a:t>
            </a:r>
          </a:p>
          <a:p>
            <a:pPr lvl="1"/>
            <a:r>
              <a:rPr lang="fi-FI" altLang="fi-FI" dirty="0"/>
              <a:t>Sijoittaminen ei ole pakollista, jos paluuarvoa ei käytetä mihinkään.</a:t>
            </a:r>
          </a:p>
          <a:p>
            <a:endParaRPr lang="fi-FI" dirty="0"/>
          </a:p>
        </p:txBody>
      </p:sp>
      <p:sp>
        <p:nvSpPr>
          <p:cNvPr id="4" name="Slide Number Placeholder 3"/>
          <p:cNvSpPr>
            <a:spLocks noGrp="1"/>
          </p:cNvSpPr>
          <p:nvPr>
            <p:ph type="sldNum" sz="quarter" idx="12"/>
          </p:nvPr>
        </p:nvSpPr>
        <p:spPr/>
        <p:txBody>
          <a:bodyPr/>
          <a:lstStyle/>
          <a:p>
            <a:r>
              <a:rPr lang="fi-FI"/>
              <a:t>2.1.</a:t>
            </a:r>
            <a:fld id="{DE420E10-3D34-4A9D-9333-D67513C41F43}" type="slidenum">
              <a:rPr lang="fi-FI" smtClean="0"/>
              <a:pPr/>
              <a:t>13</a:t>
            </a:fld>
            <a:endParaRPr lang="fi-FI" dirty="0"/>
          </a:p>
        </p:txBody>
      </p:sp>
    </p:spTree>
    <p:extLst>
      <p:ext uri="{BB962C8B-B14F-4D97-AF65-F5344CB8AC3E}">
        <p14:creationId xmlns:p14="http://schemas.microsoft.com/office/powerpoint/2010/main" val="2261846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Metodin kutsuminen</a:t>
            </a:r>
          </a:p>
        </p:txBody>
      </p:sp>
      <p:sp>
        <p:nvSpPr>
          <p:cNvPr id="3" name="Content Placeholder 2"/>
          <p:cNvSpPr>
            <a:spLocks noGrp="1"/>
          </p:cNvSpPr>
          <p:nvPr>
            <p:ph idx="1"/>
          </p:nvPr>
        </p:nvSpPr>
        <p:spPr>
          <a:xfrm>
            <a:off x="457200" y="1196752"/>
            <a:ext cx="8229600" cy="5328592"/>
          </a:xfrm>
        </p:spPr>
        <p:txBody>
          <a:bodyPr>
            <a:normAutofit/>
          </a:bodyPr>
          <a:lstStyle/>
          <a:p>
            <a:r>
              <a:rPr lang="fi-FI" altLang="fi-FI" dirty="0"/>
              <a:t>Arvoja on oltava </a:t>
            </a:r>
            <a:r>
              <a:rPr lang="fi-FI" altLang="fi-FI" dirty="0">
                <a:solidFill>
                  <a:schemeClr val="accent2"/>
                </a:solidFill>
              </a:rPr>
              <a:t>oikea määrä</a:t>
            </a:r>
            <a:r>
              <a:rPr lang="fi-FI" altLang="fi-FI" dirty="0"/>
              <a:t>, arvojen on oltava </a:t>
            </a:r>
            <a:r>
              <a:rPr lang="fi-FI" altLang="fi-FI" dirty="0">
                <a:solidFill>
                  <a:schemeClr val="accent2"/>
                </a:solidFill>
              </a:rPr>
              <a:t>oikean tyyppisiä</a:t>
            </a:r>
            <a:r>
              <a:rPr lang="fi-FI" altLang="fi-FI" dirty="0">
                <a:solidFill>
                  <a:srgbClr val="C00000"/>
                </a:solidFill>
              </a:rPr>
              <a:t> </a:t>
            </a:r>
            <a:r>
              <a:rPr lang="fi-FI" altLang="fi-FI" dirty="0"/>
              <a:t>ja arvojen on oltava </a:t>
            </a:r>
            <a:r>
              <a:rPr lang="fi-FI" altLang="fi-FI" dirty="0">
                <a:solidFill>
                  <a:schemeClr val="accent2"/>
                </a:solidFill>
              </a:rPr>
              <a:t>oikeassa järjestyksessä</a:t>
            </a:r>
            <a:r>
              <a:rPr lang="fi-FI" altLang="fi-FI" dirty="0"/>
              <a:t>, jos järjestyksellä on väliä.</a:t>
            </a:r>
          </a:p>
          <a:p>
            <a:r>
              <a:rPr lang="fi-FI" altLang="fi-FI" dirty="0"/>
              <a:t>Kutsun yhteydessä ei pidä kirjoittaa näkyviin arvon tyyppiä.</a:t>
            </a:r>
          </a:p>
          <a:p>
            <a:pPr lvl="1"/>
            <a:r>
              <a:rPr lang="fi-FI" altLang="fi-FI" dirty="0"/>
              <a:t>Tyypit määritellään vain metodin otsikossa.</a:t>
            </a:r>
          </a:p>
        </p:txBody>
      </p:sp>
      <p:sp>
        <p:nvSpPr>
          <p:cNvPr id="4" name="Slide Number Placeholder 3"/>
          <p:cNvSpPr>
            <a:spLocks noGrp="1"/>
          </p:cNvSpPr>
          <p:nvPr>
            <p:ph type="sldNum" sz="quarter" idx="12"/>
          </p:nvPr>
        </p:nvSpPr>
        <p:spPr/>
        <p:txBody>
          <a:bodyPr/>
          <a:lstStyle/>
          <a:p>
            <a:r>
              <a:rPr lang="fi-FI"/>
              <a:t>2.1.</a:t>
            </a:r>
            <a:fld id="{DE420E10-3D34-4A9D-9333-D67513C41F43}" type="slidenum">
              <a:rPr lang="fi-FI" smtClean="0"/>
              <a:pPr/>
              <a:t>14</a:t>
            </a:fld>
            <a:endParaRPr lang="fi-FI" dirty="0"/>
          </a:p>
        </p:txBody>
      </p:sp>
      <p:sp>
        <p:nvSpPr>
          <p:cNvPr id="5" name="Content Placeholder 24"/>
          <p:cNvSpPr txBox="1">
            <a:spLocks/>
          </p:cNvSpPr>
          <p:nvPr/>
        </p:nvSpPr>
        <p:spPr>
          <a:xfrm>
            <a:off x="601266" y="3501008"/>
            <a:ext cx="8219206" cy="3240360"/>
          </a:xfrm>
          <a:prstGeom prst="rect">
            <a:avLst/>
          </a:prstGeom>
          <a:ln w="9525">
            <a:solidFill>
              <a:schemeClr val="tx1"/>
            </a:solidFill>
          </a:ln>
        </p:spPr>
        <p:txBody>
          <a:bodyPr vert="horz" wrap="none" lIns="72000" tIns="36000" rIns="36000" bIns="36000" rtlCol="0">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Narrow" panose="020B0606020202030204" pitchFamily="34" charset="0"/>
              <a:buChar char="–"/>
              <a:defRPr sz="22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i-FI" sz="1600" dirty="0">
                <a:latin typeface="Consolas" panose="020B0609020204030204" pitchFamily="49" charset="0"/>
                <a:cs typeface="Consolas" panose="020B0609020204030204" pitchFamily="49" charset="0"/>
              </a:rPr>
              <a:t>// Parametrien arvot literaaleja.</a:t>
            </a:r>
          </a:p>
          <a:p>
            <a:pPr marL="0" indent="0">
              <a:buNone/>
            </a:pPr>
            <a:r>
              <a:rPr lang="fi-FI" sz="1600" dirty="0" err="1">
                <a:latin typeface="Consolas" panose="020B0609020204030204" pitchFamily="49" charset="0"/>
                <a:cs typeface="Consolas" panose="020B0609020204030204" pitchFamily="49" charset="0"/>
              </a:rPr>
              <a:t>tulostaKehystettynä("Java</a:t>
            </a:r>
            <a:r>
              <a:rPr lang="fi-FI" sz="1600" dirty="0">
                <a:latin typeface="Consolas" panose="020B0609020204030204" pitchFamily="49" charset="0"/>
                <a:cs typeface="Consolas" panose="020B0609020204030204" pitchFamily="49" charset="0"/>
              </a:rPr>
              <a:t>", '-');</a:t>
            </a:r>
          </a:p>
          <a:p>
            <a:pPr marL="0" indent="0">
              <a:buNone/>
            </a:pPr>
            <a:r>
              <a:rPr lang="fi-FI" sz="1600" dirty="0">
                <a:latin typeface="Consolas" panose="020B0609020204030204" pitchFamily="49" charset="0"/>
                <a:cs typeface="Consolas" panose="020B0609020204030204" pitchFamily="49" charset="0"/>
              </a:rPr>
              <a:t>// Parametrien arvoiksi annetaan muuttujien arvot.</a:t>
            </a:r>
          </a:p>
          <a:p>
            <a:pPr marL="0" indent="0">
              <a:buNone/>
            </a:pPr>
            <a:r>
              <a:rPr lang="fi-FI" sz="1600" dirty="0" err="1">
                <a:latin typeface="Consolas" panose="020B0609020204030204" pitchFamily="49" charset="0"/>
                <a:cs typeface="Consolas" panose="020B0609020204030204" pitchFamily="49" charset="0"/>
              </a:rPr>
              <a:t>String</a:t>
            </a:r>
            <a:r>
              <a:rPr lang="fi-FI" sz="1600" dirty="0">
                <a:latin typeface="Consolas" panose="020B0609020204030204" pitchFamily="49" charset="0"/>
                <a:cs typeface="Consolas" panose="020B0609020204030204" pitchFamily="49" charset="0"/>
              </a:rPr>
              <a:t> merkkijono = </a:t>
            </a:r>
            <a:r>
              <a:rPr lang="fi-FI" sz="1600" dirty="0" err="1">
                <a:latin typeface="Consolas" panose="020B0609020204030204" pitchFamily="49" charset="0"/>
                <a:cs typeface="Consolas" panose="020B0609020204030204" pitchFamily="49" charset="0"/>
              </a:rPr>
              <a:t>lukija.nextLine</a:t>
            </a:r>
            <a:r>
              <a:rPr lang="fi-FI" sz="1600" dirty="0">
                <a:latin typeface="Consolas" panose="020B0609020204030204" pitchFamily="49" charset="0"/>
                <a:cs typeface="Consolas" panose="020B0609020204030204" pitchFamily="49" charset="0"/>
              </a:rPr>
              <a:t>();</a:t>
            </a:r>
          </a:p>
          <a:p>
            <a:pPr marL="0" indent="0">
              <a:buNone/>
            </a:pPr>
            <a:r>
              <a:rPr lang="fi-FI" sz="1600" dirty="0" err="1">
                <a:latin typeface="Consolas" panose="020B0609020204030204" pitchFamily="49" charset="0"/>
                <a:cs typeface="Consolas" panose="020B0609020204030204" pitchFamily="49" charset="0"/>
              </a:rPr>
              <a:t>char</a:t>
            </a:r>
            <a:r>
              <a:rPr lang="fi-FI" sz="1600" dirty="0">
                <a:latin typeface="Consolas" panose="020B0609020204030204" pitchFamily="49" charset="0"/>
                <a:cs typeface="Consolas" panose="020B0609020204030204" pitchFamily="49" charset="0"/>
              </a:rPr>
              <a:t> reunamerkki = lukija.nextLine().charAt(0);</a:t>
            </a:r>
          </a:p>
          <a:p>
            <a:pPr marL="0" indent="0">
              <a:buNone/>
            </a:pPr>
            <a:r>
              <a:rPr lang="fi-FI" sz="1600" dirty="0" err="1">
                <a:latin typeface="Consolas" panose="020B0609020204030204" pitchFamily="49" charset="0"/>
                <a:cs typeface="Consolas" panose="020B0609020204030204" pitchFamily="49" charset="0"/>
              </a:rPr>
              <a:t>tulostaKehystettynä(merkkijono</a:t>
            </a:r>
            <a:r>
              <a:rPr lang="fi-FI" sz="1600" dirty="0">
                <a:latin typeface="Consolas" panose="020B0609020204030204" pitchFamily="49" charset="0"/>
                <a:cs typeface="Consolas" panose="020B0609020204030204" pitchFamily="49" charset="0"/>
              </a:rPr>
              <a:t>, reunamerkki);</a:t>
            </a:r>
          </a:p>
          <a:p>
            <a:pPr marL="0" indent="0">
              <a:buNone/>
            </a:pPr>
            <a:r>
              <a:rPr lang="fi-FI" sz="1600" dirty="0">
                <a:latin typeface="Consolas" panose="020B0609020204030204" pitchFamily="49" charset="0"/>
                <a:cs typeface="Consolas" panose="020B0609020204030204" pitchFamily="49" charset="0"/>
              </a:rPr>
              <a:t>// Käännösvirhe, koska parametriarvoilla on väärä järjestys. Ensimmäisen</a:t>
            </a:r>
          </a:p>
          <a:p>
            <a:pPr marL="0" indent="0">
              <a:buNone/>
            </a:pPr>
            <a:r>
              <a:rPr lang="fi-FI" sz="1600" dirty="0">
                <a:latin typeface="Consolas" panose="020B0609020204030204" pitchFamily="49" charset="0"/>
                <a:cs typeface="Consolas" panose="020B0609020204030204" pitchFamily="49" charset="0"/>
              </a:rPr>
              <a:t>// arvon tulee olla </a:t>
            </a:r>
            <a:r>
              <a:rPr lang="fi-FI" sz="1600" dirty="0" err="1">
                <a:latin typeface="Consolas" panose="020B0609020204030204" pitchFamily="49" charset="0"/>
                <a:cs typeface="Consolas" panose="020B0609020204030204" pitchFamily="49" charset="0"/>
              </a:rPr>
              <a:t>String-tyyppinen</a:t>
            </a:r>
            <a:r>
              <a:rPr lang="fi-FI" sz="1600" dirty="0">
                <a:latin typeface="Consolas" panose="020B0609020204030204" pitchFamily="49" charset="0"/>
                <a:cs typeface="Consolas" panose="020B0609020204030204" pitchFamily="49" charset="0"/>
              </a:rPr>
              <a:t> ja toisen </a:t>
            </a:r>
            <a:r>
              <a:rPr lang="fi-FI" sz="1600" dirty="0" err="1">
                <a:latin typeface="Consolas" panose="020B0609020204030204" pitchFamily="49" charset="0"/>
                <a:cs typeface="Consolas" panose="020B0609020204030204" pitchFamily="49" charset="0"/>
              </a:rPr>
              <a:t>char-tyyppinen</a:t>
            </a:r>
            <a:r>
              <a:rPr lang="fi-FI" sz="1600" dirty="0">
                <a:latin typeface="Consolas" panose="020B0609020204030204" pitchFamily="49" charset="0"/>
                <a:cs typeface="Consolas" panose="020B0609020204030204" pitchFamily="49" charset="0"/>
              </a:rPr>
              <a:t>.</a:t>
            </a:r>
          </a:p>
          <a:p>
            <a:pPr marL="0" indent="0">
              <a:buNone/>
            </a:pPr>
            <a:r>
              <a:rPr lang="fi-FI" sz="1600" dirty="0" err="1">
                <a:latin typeface="Consolas" panose="020B0609020204030204" pitchFamily="49" charset="0"/>
                <a:cs typeface="Consolas" panose="020B0609020204030204" pitchFamily="49" charset="0"/>
              </a:rPr>
              <a:t>tulostaKehystettynä('-</a:t>
            </a:r>
            <a:r>
              <a:rPr lang="fi-FI" sz="1600" dirty="0">
                <a:latin typeface="Consolas" panose="020B0609020204030204" pitchFamily="49" charset="0"/>
                <a:cs typeface="Consolas" panose="020B0609020204030204" pitchFamily="49" charset="0"/>
              </a:rPr>
              <a:t>', merkkijono);</a:t>
            </a:r>
          </a:p>
          <a:p>
            <a:pPr marL="0" indent="0">
              <a:buNone/>
            </a:pPr>
            <a:r>
              <a:rPr lang="fi-FI" sz="1600" dirty="0">
                <a:latin typeface="Consolas" panose="020B0609020204030204" pitchFamily="49" charset="0"/>
                <a:cs typeface="Consolas" panose="020B0609020204030204" pitchFamily="49" charset="0"/>
              </a:rPr>
              <a:t>// Parametrien tyyppejä ei pidä eikä voi määritellä uudelleen kutsussa.</a:t>
            </a:r>
          </a:p>
          <a:p>
            <a:pPr marL="0" indent="0">
              <a:buNone/>
            </a:pPr>
            <a:r>
              <a:rPr lang="fi-FI" sz="1600" dirty="0" err="1">
                <a:latin typeface="Consolas" panose="020B0609020204030204" pitchFamily="49" charset="0"/>
                <a:cs typeface="Consolas" panose="020B0609020204030204" pitchFamily="49" charset="0"/>
              </a:rPr>
              <a:t>tulostaKehystettynä(String</a:t>
            </a:r>
            <a:r>
              <a:rPr lang="fi-FI" sz="1600" dirty="0">
                <a:latin typeface="Consolas" panose="020B0609020204030204" pitchFamily="49" charset="0"/>
                <a:cs typeface="Consolas" panose="020B0609020204030204" pitchFamily="49" charset="0"/>
              </a:rPr>
              <a:t> merkkijono, </a:t>
            </a:r>
            <a:r>
              <a:rPr lang="fi-FI" sz="1600" dirty="0" err="1">
                <a:latin typeface="Consolas" panose="020B0609020204030204" pitchFamily="49" charset="0"/>
                <a:cs typeface="Consolas" panose="020B0609020204030204" pitchFamily="49" charset="0"/>
              </a:rPr>
              <a:t>char</a:t>
            </a:r>
            <a:r>
              <a:rPr lang="fi-FI" sz="1600" dirty="0">
                <a:latin typeface="Consolas" panose="020B0609020204030204" pitchFamily="49" charset="0"/>
                <a:cs typeface="Consolas" panose="020B0609020204030204" pitchFamily="49" charset="0"/>
              </a:rPr>
              <a:t> reunamerkki);</a:t>
            </a:r>
          </a:p>
        </p:txBody>
      </p:sp>
    </p:spTree>
    <p:extLst>
      <p:ext uri="{BB962C8B-B14F-4D97-AF65-F5344CB8AC3E}">
        <p14:creationId xmlns:p14="http://schemas.microsoft.com/office/powerpoint/2010/main" val="2319721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Metodin kutsuminen</a:t>
            </a:r>
          </a:p>
        </p:txBody>
      </p:sp>
      <p:sp>
        <p:nvSpPr>
          <p:cNvPr id="3" name="Content Placeholder 2"/>
          <p:cNvSpPr>
            <a:spLocks noGrp="1"/>
          </p:cNvSpPr>
          <p:nvPr>
            <p:ph idx="1"/>
          </p:nvPr>
        </p:nvSpPr>
        <p:spPr/>
        <p:txBody>
          <a:bodyPr/>
          <a:lstStyle/>
          <a:p>
            <a:r>
              <a:rPr lang="fi-FI" dirty="0"/>
              <a:t>Java tekee metodikutsun yhteydessä kullekin parametrille annetusta arvosta kopion (</a:t>
            </a:r>
            <a:r>
              <a:rPr lang="fi-FI" dirty="0" err="1"/>
              <a:t>call-by-value</a:t>
            </a:r>
            <a:r>
              <a:rPr lang="fi-FI" dirty="0"/>
              <a:t>).</a:t>
            </a:r>
          </a:p>
          <a:p>
            <a:pPr lvl="1"/>
            <a:r>
              <a:rPr lang="fi-FI" dirty="0"/>
              <a:t>Alkeistyyppisistä arvoista kopioidaan arvo.</a:t>
            </a:r>
          </a:p>
          <a:p>
            <a:pPr lvl="1"/>
            <a:r>
              <a:rPr lang="fi-FI" dirty="0"/>
              <a:t>Viitetyyppisistä arvoista kopioidaan viite, jolloin kutsun aikana kutsuva metodi ja kutsuttu metodi jakavat olion.</a:t>
            </a:r>
          </a:p>
          <a:p>
            <a:r>
              <a:rPr lang="fi-FI" dirty="0"/>
              <a:t>Kutsuttavassa metodissa tehdyt muutokset parametriarvoihin heijastuvat kutsuvaan paikaan vain, jos viitetyyppiseen parametriin liittyy muuttuva olio, jollainen on esimerkiksi taulukko.</a:t>
            </a:r>
          </a:p>
          <a:p>
            <a:pPr lvl="1"/>
            <a:r>
              <a:rPr lang="fi-FI" dirty="0"/>
              <a:t>Muussa tapauksessa uusi arvo täytyy tarvittaessa välittää takaisin kutsuvalle metodille paluuarvona.</a:t>
            </a:r>
          </a:p>
          <a:p>
            <a:pPr lvl="1"/>
            <a:endParaRPr lang="fi-FI" dirty="0"/>
          </a:p>
        </p:txBody>
      </p:sp>
      <p:sp>
        <p:nvSpPr>
          <p:cNvPr id="4" name="Slide Number Placeholder 3"/>
          <p:cNvSpPr>
            <a:spLocks noGrp="1"/>
          </p:cNvSpPr>
          <p:nvPr>
            <p:ph type="sldNum" sz="quarter" idx="12"/>
          </p:nvPr>
        </p:nvSpPr>
        <p:spPr/>
        <p:txBody>
          <a:bodyPr/>
          <a:lstStyle/>
          <a:p>
            <a:r>
              <a:rPr lang="fi-FI"/>
              <a:t>2.1.</a:t>
            </a:r>
            <a:fld id="{DE420E10-3D34-4A9D-9333-D67513C41F43}" type="slidenum">
              <a:rPr lang="fi-FI" smtClean="0"/>
              <a:pPr/>
              <a:t>15</a:t>
            </a:fld>
            <a:endParaRPr lang="fi-FI" dirty="0"/>
          </a:p>
        </p:txBody>
      </p:sp>
    </p:spTree>
    <p:extLst>
      <p:ext uri="{BB962C8B-B14F-4D97-AF65-F5344CB8AC3E}">
        <p14:creationId xmlns:p14="http://schemas.microsoft.com/office/powerpoint/2010/main" val="191030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Kehystaja2.java</a:t>
            </a:r>
          </a:p>
        </p:txBody>
      </p:sp>
      <p:sp>
        <p:nvSpPr>
          <p:cNvPr id="4" name="Slide Number Placeholder 3"/>
          <p:cNvSpPr>
            <a:spLocks noGrp="1"/>
          </p:cNvSpPr>
          <p:nvPr>
            <p:ph type="sldNum" sz="quarter" idx="12"/>
          </p:nvPr>
        </p:nvSpPr>
        <p:spPr/>
        <p:txBody>
          <a:bodyPr/>
          <a:lstStyle/>
          <a:p>
            <a:r>
              <a:rPr lang="fi-FI"/>
              <a:t>2.1.</a:t>
            </a:r>
            <a:fld id="{DE420E10-3D34-4A9D-9333-D67513C41F43}" type="slidenum">
              <a:rPr lang="fi-FI" smtClean="0"/>
              <a:pPr/>
              <a:t>16</a:t>
            </a:fld>
            <a:endParaRPr lang="fi-FI" dirty="0"/>
          </a:p>
        </p:txBody>
      </p:sp>
      <p:sp>
        <p:nvSpPr>
          <p:cNvPr id="5" name="Content Placeholder 24"/>
          <p:cNvSpPr txBox="1">
            <a:spLocks/>
          </p:cNvSpPr>
          <p:nvPr/>
        </p:nvSpPr>
        <p:spPr>
          <a:xfrm>
            <a:off x="467544" y="1196752"/>
            <a:ext cx="8208912" cy="5040560"/>
          </a:xfrm>
          <a:prstGeom prst="rect">
            <a:avLst/>
          </a:prstGeom>
          <a:ln w="9525">
            <a:solidFill>
              <a:schemeClr val="tx1"/>
            </a:solidFill>
          </a:ln>
        </p:spPr>
        <p:txBody>
          <a:bodyPr vert="horz" wrap="none" lIns="72000" tIns="36000" rIns="36000" bIns="36000" rtlCol="0">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Narrow" panose="020B0606020202030204" pitchFamily="34" charset="0"/>
              <a:buChar char="–"/>
              <a:defRPr sz="22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i-FI" sz="1600" dirty="0">
                <a:latin typeface="Consolas" panose="020B0609020204030204" pitchFamily="49" charset="0"/>
                <a:cs typeface="Consolas" panose="020B0609020204030204" pitchFamily="49" charset="0"/>
              </a:rPr>
              <a:t>  ... </a:t>
            </a:r>
          </a:p>
          <a:p>
            <a:pPr marL="0" indent="0">
              <a:buNone/>
            </a:pP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public</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static</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void</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main(String</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args</a:t>
            </a:r>
            <a:r>
              <a:rPr lang="fi-FI" sz="1600" dirty="0">
                <a:latin typeface="Consolas" panose="020B0609020204030204" pitchFamily="49" charset="0"/>
                <a:cs typeface="Consolas" panose="020B0609020204030204" pitchFamily="49" charset="0"/>
              </a:rPr>
              <a:t>) {</a:t>
            </a:r>
          </a:p>
          <a:p>
            <a:pPr marL="0" indent="0">
              <a:buNone/>
            </a:pPr>
            <a:r>
              <a:rPr lang="fi-FI" sz="1600" dirty="0">
                <a:latin typeface="Consolas" panose="020B0609020204030204" pitchFamily="49" charset="0"/>
                <a:cs typeface="Consolas" panose="020B0609020204030204" pitchFamily="49" charset="0"/>
              </a:rPr>
              <a:t>      // Tervehditään käyttäjää ja kerrotaan ohjelmasta.</a:t>
            </a:r>
          </a:p>
          <a:p>
            <a:pPr marL="0" indent="0">
              <a:buNone/>
            </a:pPr>
            <a:r>
              <a:rPr lang="fi-FI" sz="1600" dirty="0">
                <a:latin typeface="Consolas" panose="020B0609020204030204" pitchFamily="49" charset="0"/>
                <a:cs typeface="Consolas" panose="020B0609020204030204" pitchFamily="49" charset="0"/>
              </a:rPr>
              <a:t>      </a:t>
            </a:r>
            <a:r>
              <a:rPr lang="fi-FI" sz="1600" spc="-100" dirty="0" err="1">
                <a:latin typeface="Consolas" panose="020B0609020204030204" pitchFamily="49" charset="0"/>
                <a:cs typeface="Consolas" panose="020B0609020204030204" pitchFamily="49" charset="0"/>
              </a:rPr>
              <a:t>System.out.println("Moi</a:t>
            </a:r>
            <a:r>
              <a:rPr lang="fi-FI" sz="1600" spc="-100" dirty="0">
                <a:latin typeface="Consolas" panose="020B0609020204030204" pitchFamily="49" charset="0"/>
                <a:cs typeface="Consolas" panose="020B0609020204030204" pitchFamily="49" charset="0"/>
              </a:rPr>
              <a:t>! Tulostan merkkijonon merkillä kehystettynä.");</a:t>
            </a:r>
          </a:p>
          <a:p>
            <a:pPr marL="0" indent="0">
              <a:buNone/>
            </a:pPr>
            <a:r>
              <a:rPr lang="fi-FI" sz="1600" dirty="0">
                <a:latin typeface="Consolas" panose="020B0609020204030204" pitchFamily="49" charset="0"/>
                <a:cs typeface="Consolas" panose="020B0609020204030204" pitchFamily="49" charset="0"/>
              </a:rPr>
              <a:t>      // Esitellään viite (muuttuja), luodaan syötevirtaa lukeva olio </a:t>
            </a:r>
          </a:p>
          <a:p>
            <a:pPr marL="0" indent="0">
              <a:buNone/>
            </a:pPr>
            <a:r>
              <a:rPr lang="fi-FI" sz="1600" dirty="0">
                <a:latin typeface="Consolas" panose="020B0609020204030204" pitchFamily="49" charset="0"/>
                <a:cs typeface="Consolas" panose="020B0609020204030204" pitchFamily="49" charset="0"/>
              </a:rPr>
              <a:t>      // ja liitetään viite olioon.</a:t>
            </a:r>
          </a:p>
          <a:p>
            <a:pPr marL="0" indent="0">
              <a:buNone/>
            </a:pP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Scanner</a:t>
            </a:r>
            <a:r>
              <a:rPr lang="fi-FI" sz="1600" dirty="0">
                <a:latin typeface="Consolas" panose="020B0609020204030204" pitchFamily="49" charset="0"/>
                <a:cs typeface="Consolas" panose="020B0609020204030204" pitchFamily="49" charset="0"/>
              </a:rPr>
              <a:t> lukija = new </a:t>
            </a:r>
            <a:r>
              <a:rPr lang="fi-FI" sz="1600" dirty="0" err="1">
                <a:latin typeface="Consolas" panose="020B0609020204030204" pitchFamily="49" charset="0"/>
                <a:cs typeface="Consolas" panose="020B0609020204030204" pitchFamily="49" charset="0"/>
              </a:rPr>
              <a:t>Scanner(System.in</a:t>
            </a:r>
            <a:r>
              <a:rPr lang="fi-FI" sz="1600" dirty="0">
                <a:latin typeface="Consolas" panose="020B0609020204030204" pitchFamily="49" charset="0"/>
                <a:cs typeface="Consolas" panose="020B0609020204030204" pitchFamily="49" charset="0"/>
              </a:rPr>
              <a:t>);</a:t>
            </a:r>
          </a:p>
          <a:p>
            <a:pPr marL="0" indent="0">
              <a:buNone/>
            </a:pPr>
            <a:r>
              <a:rPr lang="fi-FI" sz="1600" dirty="0">
                <a:latin typeface="Consolas" panose="020B0609020204030204" pitchFamily="49" charset="0"/>
                <a:cs typeface="Consolas" panose="020B0609020204030204" pitchFamily="49" charset="0"/>
              </a:rPr>
              <a:t>      // Luetaan syötteet.</a:t>
            </a:r>
          </a:p>
          <a:p>
            <a:pPr marL="0" indent="0">
              <a:buNone/>
            </a:pP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System.out.println("Anna</a:t>
            </a:r>
            <a:r>
              <a:rPr lang="fi-FI" sz="1600" dirty="0">
                <a:latin typeface="Consolas" panose="020B0609020204030204" pitchFamily="49" charset="0"/>
                <a:cs typeface="Consolas" panose="020B0609020204030204" pitchFamily="49" charset="0"/>
              </a:rPr>
              <a:t> merkkijono:");</a:t>
            </a:r>
          </a:p>
          <a:p>
            <a:pPr marL="0" indent="0">
              <a:buNone/>
            </a:pP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String</a:t>
            </a:r>
            <a:r>
              <a:rPr lang="fi-FI" sz="1600" dirty="0">
                <a:latin typeface="Consolas" panose="020B0609020204030204" pitchFamily="49" charset="0"/>
                <a:cs typeface="Consolas" panose="020B0609020204030204" pitchFamily="49" charset="0"/>
              </a:rPr>
              <a:t> merkkijono = </a:t>
            </a:r>
            <a:r>
              <a:rPr lang="fi-FI" sz="1600" dirty="0" err="1">
                <a:latin typeface="Consolas" panose="020B0609020204030204" pitchFamily="49" charset="0"/>
                <a:cs typeface="Consolas" panose="020B0609020204030204" pitchFamily="49" charset="0"/>
              </a:rPr>
              <a:t>lukija.nextLine</a:t>
            </a:r>
            <a:r>
              <a:rPr lang="fi-FI" sz="1600" dirty="0">
                <a:latin typeface="Consolas" panose="020B0609020204030204" pitchFamily="49" charset="0"/>
                <a:cs typeface="Consolas" panose="020B0609020204030204" pitchFamily="49" charset="0"/>
              </a:rPr>
              <a:t>();</a:t>
            </a:r>
          </a:p>
          <a:p>
            <a:pPr marL="0" indent="0">
              <a:buNone/>
            </a:pP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System.out.println("Anna</a:t>
            </a:r>
            <a:r>
              <a:rPr lang="fi-FI" sz="1600" dirty="0">
                <a:latin typeface="Consolas" panose="020B0609020204030204" pitchFamily="49" charset="0"/>
                <a:cs typeface="Consolas" panose="020B0609020204030204" pitchFamily="49" charset="0"/>
              </a:rPr>
              <a:t> merkki:");</a:t>
            </a:r>
          </a:p>
          <a:p>
            <a:pPr marL="0" indent="0">
              <a:buNone/>
            </a:pP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char</a:t>
            </a:r>
            <a:r>
              <a:rPr lang="fi-FI" sz="1600" dirty="0">
                <a:latin typeface="Consolas" panose="020B0609020204030204" pitchFamily="49" charset="0"/>
                <a:cs typeface="Consolas" panose="020B0609020204030204" pitchFamily="49" charset="0"/>
              </a:rPr>
              <a:t> reunamerkki = lukija.nextLine().charAt(0);</a:t>
            </a:r>
          </a:p>
          <a:p>
            <a:pPr marL="0" indent="0">
              <a:buNone/>
            </a:pPr>
            <a:r>
              <a:rPr lang="fi-FI" sz="1600" dirty="0">
                <a:latin typeface="Consolas" panose="020B0609020204030204" pitchFamily="49" charset="0"/>
                <a:cs typeface="Consolas" panose="020B0609020204030204" pitchFamily="49" charset="0"/>
              </a:rPr>
              <a:t>      // Kutsutaan metodia siten, että syötteet annetaan metodin</a:t>
            </a:r>
          </a:p>
          <a:p>
            <a:pPr marL="0" indent="0">
              <a:buNone/>
            </a:pPr>
            <a:r>
              <a:rPr lang="fi-FI" sz="1600" dirty="0">
                <a:latin typeface="Consolas" panose="020B0609020204030204" pitchFamily="49" charset="0"/>
                <a:cs typeface="Consolas" panose="020B0609020204030204" pitchFamily="49" charset="0"/>
              </a:rPr>
              <a:t>      // parametrien arvoiksi.</a:t>
            </a:r>
          </a:p>
          <a:p>
            <a:pPr marL="0" indent="0">
              <a:buNone/>
            </a:pPr>
            <a:r>
              <a:rPr lang="fi-FI" sz="1600" dirty="0">
                <a:latin typeface="Consolas" panose="020B0609020204030204" pitchFamily="49" charset="0"/>
                <a:cs typeface="Consolas" panose="020B0609020204030204" pitchFamily="49" charset="0"/>
              </a:rPr>
              <a:t>      </a:t>
            </a:r>
            <a:r>
              <a:rPr lang="fi-FI" sz="1600" dirty="0" err="1">
                <a:solidFill>
                  <a:schemeClr val="accent2"/>
                </a:solidFill>
                <a:latin typeface="Consolas" panose="020B0609020204030204" pitchFamily="49" charset="0"/>
                <a:cs typeface="Consolas" panose="020B0609020204030204" pitchFamily="49" charset="0"/>
              </a:rPr>
              <a:t>tulostaKehystettynä(merkkijono</a:t>
            </a:r>
            <a:r>
              <a:rPr lang="fi-FI" sz="1600" dirty="0">
                <a:solidFill>
                  <a:schemeClr val="accent2"/>
                </a:solidFill>
                <a:latin typeface="Consolas" panose="020B0609020204030204" pitchFamily="49" charset="0"/>
                <a:cs typeface="Consolas" panose="020B0609020204030204" pitchFamily="49" charset="0"/>
              </a:rPr>
              <a:t>, reunamerkki);</a:t>
            </a:r>
          </a:p>
          <a:p>
            <a:pPr marL="0" indent="0">
              <a:buNone/>
            </a:pPr>
            <a:r>
              <a:rPr lang="fi-FI" sz="1600" dirty="0">
                <a:latin typeface="Consolas" panose="020B0609020204030204" pitchFamily="49" charset="0"/>
                <a:cs typeface="Consolas" panose="020B0609020204030204" pitchFamily="49" charset="0"/>
              </a:rPr>
              <a:t>   }</a:t>
            </a:r>
          </a:p>
          <a:p>
            <a:pPr marL="0" indent="0">
              <a:buNone/>
            </a:pPr>
            <a:r>
              <a:rPr lang="fi-FI" sz="16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310110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2"/>
          </p:nvPr>
        </p:nvSpPr>
        <p:spPr>
          <a:xfrm>
            <a:off x="467543" y="1268760"/>
            <a:ext cx="6192689" cy="5040560"/>
          </a:xfrm>
          <a:ln>
            <a:solidFill>
              <a:schemeClr val="tx1"/>
            </a:solidFill>
          </a:ln>
        </p:spPr>
        <p:txBody>
          <a:bodyPr>
            <a:normAutofit/>
          </a:bodyPr>
          <a:lstStyle/>
          <a:p>
            <a:pPr marL="0" indent="0">
              <a:buNone/>
            </a:pPr>
            <a:r>
              <a:rPr lang="fi-FI" sz="1600" dirty="0">
                <a:latin typeface="Consolas" panose="020B0609020204030204" pitchFamily="49" charset="0"/>
                <a:cs typeface="Consolas" panose="020B0609020204030204" pitchFamily="49" charset="0"/>
              </a:rPr>
              <a:t>Kehystaja2</a:t>
            </a:r>
          </a:p>
          <a:p>
            <a:pPr marL="0" indent="0">
              <a:buNone/>
            </a:pPr>
            <a:endParaRPr lang="fi-FI" sz="16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2"/>
          </p:nvPr>
        </p:nvSpPr>
        <p:spPr>
          <a:xfrm>
            <a:off x="6553200" y="6473229"/>
            <a:ext cx="2133600" cy="268139"/>
          </a:xfrm>
        </p:spPr>
        <p:txBody>
          <a:bodyPr/>
          <a:lstStyle/>
          <a:p>
            <a:r>
              <a:rPr lang="fi-FI" dirty="0"/>
              <a:t>2.1.</a:t>
            </a:r>
            <a:fld id="{DE420E10-3D34-4A9D-9333-D67513C41F43}" type="slidenum">
              <a:rPr lang="fi-FI" smtClean="0"/>
              <a:pPr/>
              <a:t>17</a:t>
            </a:fld>
            <a:endParaRPr lang="fi-FI" dirty="0"/>
          </a:p>
        </p:txBody>
      </p:sp>
      <p:sp>
        <p:nvSpPr>
          <p:cNvPr id="2" name="Title 1"/>
          <p:cNvSpPr>
            <a:spLocks noGrp="1"/>
          </p:cNvSpPr>
          <p:nvPr>
            <p:ph type="title"/>
          </p:nvPr>
        </p:nvSpPr>
        <p:spPr/>
        <p:txBody>
          <a:bodyPr/>
          <a:lstStyle/>
          <a:p>
            <a:r>
              <a:rPr lang="fi-FI" dirty="0"/>
              <a:t>Kehystaja2.java</a:t>
            </a:r>
          </a:p>
        </p:txBody>
      </p:sp>
      <p:sp>
        <p:nvSpPr>
          <p:cNvPr id="11" name="Content Placeholder 9"/>
          <p:cNvSpPr txBox="1">
            <a:spLocks/>
          </p:cNvSpPr>
          <p:nvPr/>
        </p:nvSpPr>
        <p:spPr>
          <a:xfrm>
            <a:off x="607368" y="2492896"/>
            <a:ext cx="5890595" cy="3672408"/>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Narrow" panose="020B0606020202030204" pitchFamily="34" charset="0"/>
              <a:buChar char="–"/>
              <a:defRPr sz="22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i-FI" sz="1600" dirty="0">
                <a:latin typeface="Consolas" panose="020B0609020204030204" pitchFamily="49" charset="0"/>
                <a:cs typeface="Consolas" panose="020B0609020204030204" pitchFamily="49" charset="0"/>
              </a:rPr>
              <a:t>main</a:t>
            </a:r>
          </a:p>
        </p:txBody>
      </p:sp>
      <p:sp>
        <p:nvSpPr>
          <p:cNvPr id="12" name="Oval 11"/>
          <p:cNvSpPr/>
          <p:nvPr/>
        </p:nvSpPr>
        <p:spPr bwMode="auto">
          <a:xfrm>
            <a:off x="7116613" y="2679524"/>
            <a:ext cx="1285875" cy="600075"/>
          </a:xfrm>
          <a:prstGeom prst="ellipse">
            <a:avLst/>
          </a:prstGeom>
          <a:noFill/>
          <a:ln w="9525" cap="flat" cmpd="sng" algn="ctr">
            <a:solidFill>
              <a:schemeClr val="tx1"/>
            </a:solidFill>
            <a:prstDash val="solid"/>
            <a:miter lim="800000"/>
            <a:headEnd type="none" w="med" len="med"/>
            <a:tailEnd type="none" w="med" len="med"/>
          </a:ln>
          <a:effectLst/>
        </p:spPr>
        <p:txBody>
          <a:bodyPr wrap="none"/>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600" dirty="0">
                <a:latin typeface="Consolas" panose="020B0609020204030204" pitchFamily="49" charset="0"/>
                <a:cs typeface="Consolas" panose="020B0609020204030204" pitchFamily="49" charset="0"/>
              </a:rPr>
              <a:t>"Java"</a:t>
            </a:r>
          </a:p>
        </p:txBody>
      </p:sp>
      <p:sp>
        <p:nvSpPr>
          <p:cNvPr id="13" name="TextBox 13"/>
          <p:cNvSpPr txBox="1"/>
          <p:nvPr/>
        </p:nvSpPr>
        <p:spPr>
          <a:xfrm>
            <a:off x="1039417" y="3052961"/>
            <a:ext cx="1306768" cy="338554"/>
          </a:xfrm>
          <a:prstGeom prst="rect">
            <a:avLst/>
          </a:prstGeom>
          <a:noFill/>
        </p:spPr>
        <p:txBody>
          <a:bodyPr wrap="none">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i-FI" sz="1600" dirty="0">
                <a:latin typeface="Consolas" panose="020B0609020204030204" pitchFamily="49" charset="0"/>
                <a:cs typeface="Consolas" panose="020B0609020204030204" pitchFamily="49" charset="0"/>
              </a:rPr>
              <a:t>merkkijono</a:t>
            </a:r>
            <a:endParaRPr lang="fi-FI" sz="1600" dirty="0">
              <a:latin typeface="Arial Narrow" panose="020B0606020202030204" pitchFamily="34" charset="0"/>
            </a:endParaRPr>
          </a:p>
        </p:txBody>
      </p:sp>
      <p:cxnSp>
        <p:nvCxnSpPr>
          <p:cNvPr id="14" name="Curved Connector 13"/>
          <p:cNvCxnSpPr>
            <a:cxnSpLocks noChangeShapeType="1"/>
            <a:stCxn id="13" idx="0"/>
            <a:endCxn id="12" idx="4"/>
          </p:cNvCxnSpPr>
          <p:nvPr/>
        </p:nvCxnSpPr>
        <p:spPr bwMode="auto">
          <a:xfrm rot="16200000" flipH="1">
            <a:off x="4612857" y="132905"/>
            <a:ext cx="226638" cy="6066750"/>
          </a:xfrm>
          <a:prstGeom prst="curvedConnector5">
            <a:avLst>
              <a:gd name="adj1" fmla="val -100866"/>
              <a:gd name="adj2" fmla="val 50086"/>
              <a:gd name="adj3" fmla="val 200866"/>
            </a:avLst>
          </a:prstGeom>
          <a:noFill/>
          <a:ln w="9525" algn="ctr">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3"/>
          <p:cNvSpPr txBox="1"/>
          <p:nvPr/>
        </p:nvSpPr>
        <p:spPr>
          <a:xfrm>
            <a:off x="1039417" y="3423467"/>
            <a:ext cx="1418978" cy="338554"/>
          </a:xfrm>
          <a:prstGeom prst="rect">
            <a:avLst/>
          </a:prstGeom>
          <a:noFill/>
        </p:spPr>
        <p:txBody>
          <a:bodyPr wrap="none">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i-FI" sz="1600" dirty="0">
                <a:latin typeface="Consolas" panose="020B0609020204030204" pitchFamily="49" charset="0"/>
                <a:cs typeface="Consolas" panose="020B0609020204030204" pitchFamily="49" charset="0"/>
              </a:rPr>
              <a:t>reunamerkki</a:t>
            </a:r>
            <a:endParaRPr lang="fi-FI" sz="1600" dirty="0">
              <a:latin typeface="Arial Narrow" panose="020B0606020202030204" pitchFamily="34" charset="0"/>
            </a:endParaRPr>
          </a:p>
        </p:txBody>
      </p:sp>
      <p:sp>
        <p:nvSpPr>
          <p:cNvPr id="20" name="TextBox 13"/>
          <p:cNvSpPr txBox="1"/>
          <p:nvPr/>
        </p:nvSpPr>
        <p:spPr>
          <a:xfrm>
            <a:off x="7498902" y="4096524"/>
            <a:ext cx="521297" cy="338554"/>
          </a:xfrm>
          <a:prstGeom prst="rect">
            <a:avLst/>
          </a:prstGeom>
          <a:noFill/>
        </p:spPr>
        <p:txBody>
          <a:bodyPr wrap="none">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i-FI" sz="1600" dirty="0">
                <a:latin typeface="Consolas" panose="020B0609020204030204" pitchFamily="49" charset="0"/>
                <a:cs typeface="Consolas" panose="020B0609020204030204" pitchFamily="49" charset="0"/>
              </a:rPr>
              <a:t>'-'</a:t>
            </a:r>
            <a:endParaRPr lang="fi-FI" sz="1600" dirty="0">
              <a:latin typeface="Arial Narrow" panose="020B0606020202030204" pitchFamily="34" charset="0"/>
            </a:endParaRPr>
          </a:p>
        </p:txBody>
      </p:sp>
      <p:cxnSp>
        <p:nvCxnSpPr>
          <p:cNvPr id="21" name="Curved Connector 20"/>
          <p:cNvCxnSpPr>
            <a:cxnSpLocks noChangeShapeType="1"/>
            <a:stCxn id="19" idx="3"/>
            <a:endCxn id="20" idx="1"/>
          </p:cNvCxnSpPr>
          <p:nvPr/>
        </p:nvCxnSpPr>
        <p:spPr bwMode="auto">
          <a:xfrm>
            <a:off x="2458395" y="3592744"/>
            <a:ext cx="5040507" cy="673057"/>
          </a:xfrm>
          <a:prstGeom prst="curvedConnector3">
            <a:avLst>
              <a:gd name="adj1" fmla="val 50000"/>
            </a:avLst>
          </a:prstGeom>
          <a:noFill/>
          <a:ln w="9525" algn="ctr">
            <a:solidFill>
              <a:schemeClr val="tx1"/>
            </a:solidFill>
            <a:miter lim="800000"/>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27"/>
          <p:cNvSpPr/>
          <p:nvPr/>
        </p:nvSpPr>
        <p:spPr>
          <a:xfrm>
            <a:off x="1039417" y="4265801"/>
            <a:ext cx="5458546" cy="1815882"/>
          </a:xfrm>
          <a:prstGeom prst="rect">
            <a:avLst/>
          </a:prstGeom>
        </p:spPr>
        <p:txBody>
          <a:bodyPr wrap="none">
            <a:spAutoFit/>
          </a:bodyPr>
          <a:lstStyle/>
          <a:p>
            <a:r>
              <a:rPr lang="fi-FI" sz="1600" dirty="0">
                <a:latin typeface="Consolas" panose="020B0609020204030204" pitchFamily="49" charset="0"/>
                <a:cs typeface="Consolas" panose="020B0609020204030204" pitchFamily="49" charset="0"/>
              </a:rPr>
              <a:t>// Java kopioi metodia kutsuttaessa parametrien</a:t>
            </a:r>
          </a:p>
          <a:p>
            <a:r>
              <a:rPr lang="fi-FI" sz="1600" dirty="0">
                <a:latin typeface="Consolas" panose="020B0609020204030204" pitchFamily="49" charset="0"/>
                <a:cs typeface="Consolas" panose="020B0609020204030204" pitchFamily="49" charset="0"/>
              </a:rPr>
              <a:t>// arvot ja sijoittaa kopiot parametrien</a:t>
            </a:r>
          </a:p>
          <a:p>
            <a:r>
              <a:rPr lang="fi-FI" sz="1600" dirty="0">
                <a:latin typeface="Consolas" panose="020B0609020204030204" pitchFamily="49" charset="0"/>
                <a:cs typeface="Consolas" panose="020B0609020204030204" pitchFamily="49" charset="0"/>
              </a:rPr>
              <a:t>// tunnuksiin. Merkkijono-olioon liittyy kutsun</a:t>
            </a:r>
          </a:p>
          <a:p>
            <a:r>
              <a:rPr lang="fi-FI" sz="1600" dirty="0">
                <a:latin typeface="Consolas" panose="020B0609020204030204" pitchFamily="49" charset="0"/>
                <a:cs typeface="Consolas" panose="020B0609020204030204" pitchFamily="49" charset="0"/>
              </a:rPr>
              <a:t>// aikana viite kahdesta metodista. Kutsutulla</a:t>
            </a:r>
          </a:p>
          <a:p>
            <a:r>
              <a:rPr lang="fi-FI" sz="1600" dirty="0">
                <a:latin typeface="Consolas" panose="020B0609020204030204" pitchFamily="49" charset="0"/>
                <a:cs typeface="Consolas" panose="020B0609020204030204" pitchFamily="49" charset="0"/>
              </a:rPr>
              <a:t>// metodilla on oma kopio alkeistyyppisestä</a:t>
            </a:r>
          </a:p>
          <a:p>
            <a:r>
              <a:rPr lang="fi-FI" sz="1600" dirty="0">
                <a:latin typeface="Consolas" panose="020B0609020204030204" pitchFamily="49" charset="0"/>
                <a:cs typeface="Consolas" panose="020B0609020204030204" pitchFamily="49" charset="0"/>
              </a:rPr>
              <a:t>// tiedosta.</a:t>
            </a:r>
          </a:p>
          <a:p>
            <a:r>
              <a:rPr lang="fi-FI" sz="1600" dirty="0" err="1">
                <a:latin typeface="Consolas" panose="020B0609020204030204" pitchFamily="49" charset="0"/>
                <a:cs typeface="Consolas" panose="020B0609020204030204" pitchFamily="49" charset="0"/>
              </a:rPr>
              <a:t>tulostaKehystettynä(merkkijono</a:t>
            </a:r>
            <a:r>
              <a:rPr lang="fi-FI" sz="1600" dirty="0">
                <a:latin typeface="Consolas" panose="020B0609020204030204" pitchFamily="49" charset="0"/>
                <a:cs typeface="Consolas" panose="020B0609020204030204" pitchFamily="49" charset="0"/>
              </a:rPr>
              <a:t>, reunamerkki);</a:t>
            </a:r>
          </a:p>
        </p:txBody>
      </p:sp>
      <p:sp>
        <p:nvSpPr>
          <p:cNvPr id="31" name="Content Placeholder 9"/>
          <p:cNvSpPr txBox="1">
            <a:spLocks/>
          </p:cNvSpPr>
          <p:nvPr/>
        </p:nvSpPr>
        <p:spPr>
          <a:xfrm>
            <a:off x="607369" y="1781200"/>
            <a:ext cx="5890594" cy="495672"/>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Narrow" panose="020B0606020202030204" pitchFamily="34" charset="0"/>
              <a:buChar char="–"/>
              <a:defRPr sz="22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600" dirty="0" err="1">
                <a:latin typeface="Consolas" panose="020B0609020204030204" pitchFamily="49" charset="0"/>
                <a:cs typeface="Consolas" panose="020B0609020204030204" pitchFamily="49" charset="0"/>
              </a:rPr>
              <a:t>tulostaKehystettynä(String</a:t>
            </a:r>
            <a:r>
              <a:rPr lang="fi-FI" sz="1600" dirty="0">
                <a:latin typeface="Consolas" panose="020B0609020204030204" pitchFamily="49" charset="0"/>
                <a:cs typeface="Consolas" panose="020B0609020204030204" pitchFamily="49" charset="0"/>
              </a:rPr>
              <a:t> merkit, </a:t>
            </a:r>
            <a:r>
              <a:rPr lang="fi-FI" sz="1600" dirty="0" err="1">
                <a:latin typeface="Consolas" panose="020B0609020204030204" pitchFamily="49" charset="0"/>
                <a:cs typeface="Consolas" panose="020B0609020204030204" pitchFamily="49" charset="0"/>
              </a:rPr>
              <a:t>char</a:t>
            </a:r>
            <a:r>
              <a:rPr lang="fi-FI" sz="1600" dirty="0">
                <a:latin typeface="Consolas" panose="020B0609020204030204" pitchFamily="49" charset="0"/>
                <a:cs typeface="Consolas" panose="020B0609020204030204" pitchFamily="49" charset="0"/>
              </a:rPr>
              <a:t> reuna)</a:t>
            </a:r>
          </a:p>
        </p:txBody>
      </p:sp>
      <p:cxnSp>
        <p:nvCxnSpPr>
          <p:cNvPr id="37" name="Curved Connector 36"/>
          <p:cNvCxnSpPr>
            <a:cxnSpLocks noChangeShapeType="1"/>
            <a:stCxn id="44" idx="2"/>
            <a:endCxn id="12" idx="0"/>
          </p:cNvCxnSpPr>
          <p:nvPr/>
        </p:nvCxnSpPr>
        <p:spPr bwMode="auto">
          <a:xfrm rot="16200000" flipH="1">
            <a:off x="5603845" y="523818"/>
            <a:ext cx="568154" cy="3743257"/>
          </a:xfrm>
          <a:prstGeom prst="curvedConnector3">
            <a:avLst>
              <a:gd name="adj1" fmla="val 50000"/>
            </a:avLst>
          </a:prstGeom>
          <a:noFill/>
          <a:ln w="9525" algn="ctr">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13"/>
          <p:cNvSpPr txBox="1"/>
          <p:nvPr/>
        </p:nvSpPr>
        <p:spPr>
          <a:xfrm>
            <a:off x="3923928" y="1772816"/>
            <a:ext cx="184731" cy="338554"/>
          </a:xfrm>
          <a:prstGeom prst="rect">
            <a:avLst/>
          </a:prstGeom>
          <a:noFill/>
        </p:spPr>
        <p:txBody>
          <a:bodyPr wrap="none">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fi-FI" sz="1600" dirty="0">
              <a:latin typeface="Arial Narrow" panose="020B0606020202030204" pitchFamily="34" charset="0"/>
            </a:endParaRPr>
          </a:p>
        </p:txBody>
      </p:sp>
      <p:sp>
        <p:nvSpPr>
          <p:cNvPr id="50" name="TextBox 13"/>
          <p:cNvSpPr txBox="1"/>
          <p:nvPr/>
        </p:nvSpPr>
        <p:spPr>
          <a:xfrm>
            <a:off x="7498901" y="1660273"/>
            <a:ext cx="521297" cy="338554"/>
          </a:xfrm>
          <a:prstGeom prst="rect">
            <a:avLst/>
          </a:prstGeom>
          <a:noFill/>
        </p:spPr>
        <p:txBody>
          <a:bodyPr wrap="none">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i-FI" sz="1600" dirty="0">
                <a:latin typeface="Consolas" panose="020B0609020204030204" pitchFamily="49" charset="0"/>
                <a:cs typeface="Consolas" panose="020B0609020204030204" pitchFamily="49" charset="0"/>
              </a:rPr>
              <a:t>'-'</a:t>
            </a:r>
            <a:endParaRPr lang="fi-FI" sz="1600" dirty="0">
              <a:latin typeface="Arial Narrow" panose="020B0606020202030204" pitchFamily="34" charset="0"/>
            </a:endParaRPr>
          </a:p>
        </p:txBody>
      </p:sp>
      <p:sp>
        <p:nvSpPr>
          <p:cNvPr id="52" name="TextBox 13"/>
          <p:cNvSpPr txBox="1"/>
          <p:nvPr/>
        </p:nvSpPr>
        <p:spPr>
          <a:xfrm>
            <a:off x="5364088" y="1722294"/>
            <a:ext cx="184731" cy="338554"/>
          </a:xfrm>
          <a:prstGeom prst="rect">
            <a:avLst/>
          </a:prstGeom>
          <a:noFill/>
        </p:spPr>
        <p:txBody>
          <a:bodyPr wrap="none">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fi-FI" sz="1600" dirty="0">
              <a:latin typeface="Arial Narrow" panose="020B0606020202030204" pitchFamily="34" charset="0"/>
            </a:endParaRPr>
          </a:p>
        </p:txBody>
      </p:sp>
      <p:cxnSp>
        <p:nvCxnSpPr>
          <p:cNvPr id="53" name="Curved Connector 52"/>
          <p:cNvCxnSpPr>
            <a:cxnSpLocks noChangeShapeType="1"/>
            <a:stCxn id="52" idx="0"/>
            <a:endCxn id="50" idx="1"/>
          </p:cNvCxnSpPr>
          <p:nvPr/>
        </p:nvCxnSpPr>
        <p:spPr bwMode="auto">
          <a:xfrm rot="16200000" flipH="1">
            <a:off x="6424049" y="754699"/>
            <a:ext cx="107256" cy="2042447"/>
          </a:xfrm>
          <a:prstGeom prst="curvedConnector4">
            <a:avLst>
              <a:gd name="adj1" fmla="val -213135"/>
              <a:gd name="adj2" fmla="val 52261"/>
            </a:avLst>
          </a:prstGeom>
          <a:noFill/>
          <a:ln w="9525" algn="ctr">
            <a:solidFill>
              <a:schemeClr val="tx1"/>
            </a:solidFill>
            <a:miter lim="800000"/>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5543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Sisällys</a:t>
            </a:r>
          </a:p>
        </p:txBody>
      </p:sp>
      <p:sp>
        <p:nvSpPr>
          <p:cNvPr id="3" name="Content Placeholder 2"/>
          <p:cNvSpPr>
            <a:spLocks noGrp="1"/>
          </p:cNvSpPr>
          <p:nvPr>
            <p:ph idx="1"/>
          </p:nvPr>
        </p:nvSpPr>
        <p:spPr/>
        <p:txBody>
          <a:bodyPr/>
          <a:lstStyle/>
          <a:p>
            <a:r>
              <a:rPr lang="fi-FI" dirty="0"/>
              <a:t>Metodien kertausta.</a:t>
            </a:r>
          </a:p>
          <a:p>
            <a:r>
              <a:rPr lang="fi-FI" dirty="0"/>
              <a:t>Metodien määrittely.</a:t>
            </a:r>
          </a:p>
          <a:p>
            <a:pPr lvl="1"/>
            <a:r>
              <a:rPr lang="fi-FI" dirty="0"/>
              <a:t>Otsikko ja runko.</a:t>
            </a:r>
          </a:p>
          <a:p>
            <a:pPr lvl="1"/>
            <a:r>
              <a:rPr lang="fi-FI" dirty="0"/>
              <a:t>Otsikon sisältö.</a:t>
            </a:r>
          </a:p>
          <a:p>
            <a:r>
              <a:rPr lang="fi-FI" dirty="0"/>
              <a:t>Metodien kutsuminen.</a:t>
            </a:r>
          </a:p>
          <a:p>
            <a:endParaRPr lang="fi-FI" dirty="0"/>
          </a:p>
        </p:txBody>
      </p:sp>
      <p:sp>
        <p:nvSpPr>
          <p:cNvPr id="4" name="Slide Number Placeholder 3"/>
          <p:cNvSpPr>
            <a:spLocks noGrp="1"/>
          </p:cNvSpPr>
          <p:nvPr>
            <p:ph type="sldNum" sz="quarter" idx="12"/>
          </p:nvPr>
        </p:nvSpPr>
        <p:spPr/>
        <p:txBody>
          <a:bodyPr/>
          <a:lstStyle/>
          <a:p>
            <a:r>
              <a:rPr lang="fi-FI"/>
              <a:t>2.1.</a:t>
            </a:r>
            <a:fld id="{DE420E10-3D34-4A9D-9333-D67513C41F43}" type="slidenum">
              <a:rPr lang="fi-FI" smtClean="0"/>
              <a:pPr/>
              <a:t>2</a:t>
            </a:fld>
            <a:endParaRPr lang="fi-FI" dirty="0"/>
          </a:p>
        </p:txBody>
      </p:sp>
    </p:spTree>
    <p:extLst>
      <p:ext uri="{BB962C8B-B14F-4D97-AF65-F5344CB8AC3E}">
        <p14:creationId xmlns:p14="http://schemas.microsoft.com/office/powerpoint/2010/main" val="1820467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Kertausta</a:t>
            </a:r>
          </a:p>
        </p:txBody>
      </p:sp>
      <p:sp>
        <p:nvSpPr>
          <p:cNvPr id="3" name="Content Placeholder 2"/>
          <p:cNvSpPr>
            <a:spLocks noGrp="1"/>
          </p:cNvSpPr>
          <p:nvPr>
            <p:ph idx="1"/>
          </p:nvPr>
        </p:nvSpPr>
        <p:spPr/>
        <p:txBody>
          <a:bodyPr>
            <a:normAutofit/>
          </a:bodyPr>
          <a:lstStyle/>
          <a:p>
            <a:r>
              <a:rPr lang="fi-FI" dirty="0"/>
              <a:t>Metodi on olio-ohjelmointia, mutta aiemmin Pythonin funktiosta (ja metodeista) opittu pätee pitkälti Javassa.</a:t>
            </a:r>
          </a:p>
          <a:p>
            <a:r>
              <a:rPr lang="fi-FI" dirty="0"/>
              <a:t>Metodeilla hallitaan monimutkaisuutta siten, että ohjelma jaetaan pienempiin osiin.</a:t>
            </a:r>
          </a:p>
          <a:p>
            <a:pPr lvl="1"/>
            <a:r>
              <a:rPr lang="fi-FI" dirty="0"/>
              <a:t>Metodeilla voidaan välttää myös redundanssia: samana toistuvasta ohjelman osasta tehdään metodi, jota kutsutaan paikoista, joissa oli aiemmin toistuvaa koodia.</a:t>
            </a:r>
          </a:p>
          <a:p>
            <a:r>
              <a:rPr lang="fi-FI" dirty="0"/>
              <a:t>Metodi eristää jonkin ohjelman osan nimettyyn lohkoon.</a:t>
            </a:r>
          </a:p>
          <a:p>
            <a:r>
              <a:rPr lang="fi-FI" dirty="0"/>
              <a:t>Metodia kutsutaan luokan ulkopuolelta pistenotaatiota käyttäen.</a:t>
            </a:r>
          </a:p>
          <a:p>
            <a:r>
              <a:rPr lang="fi-FI" dirty="0"/>
              <a:t>Kaarisuljepari erottaa metodin ja muuttujan tunnukset.</a:t>
            </a:r>
          </a:p>
          <a:p>
            <a:endParaRPr lang="fi-FI" dirty="0"/>
          </a:p>
        </p:txBody>
      </p:sp>
      <p:sp>
        <p:nvSpPr>
          <p:cNvPr id="6" name="Slide Number Placeholder 5"/>
          <p:cNvSpPr>
            <a:spLocks noGrp="1"/>
          </p:cNvSpPr>
          <p:nvPr>
            <p:ph type="sldNum" sz="quarter" idx="12"/>
          </p:nvPr>
        </p:nvSpPr>
        <p:spPr/>
        <p:txBody>
          <a:bodyPr/>
          <a:lstStyle/>
          <a:p>
            <a:r>
              <a:rPr lang="fi-FI"/>
              <a:t>2.1.</a:t>
            </a:r>
            <a:fld id="{DE420E10-3D34-4A9D-9333-D67513C41F43}" type="slidenum">
              <a:rPr lang="fi-FI" smtClean="0"/>
              <a:pPr/>
              <a:t>3</a:t>
            </a:fld>
            <a:endParaRPr lang="fi-FI" dirty="0"/>
          </a:p>
        </p:txBody>
      </p:sp>
    </p:spTree>
    <p:extLst>
      <p:ext uri="{BB962C8B-B14F-4D97-AF65-F5344CB8AC3E}">
        <p14:creationId xmlns:p14="http://schemas.microsoft.com/office/powerpoint/2010/main" val="1712306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Kertausta</a:t>
            </a:r>
          </a:p>
        </p:txBody>
      </p:sp>
      <p:sp>
        <p:nvSpPr>
          <p:cNvPr id="3" name="Content Placeholder 2"/>
          <p:cNvSpPr>
            <a:spLocks noGrp="1"/>
          </p:cNvSpPr>
          <p:nvPr>
            <p:ph idx="1"/>
          </p:nvPr>
        </p:nvSpPr>
        <p:spPr/>
        <p:txBody>
          <a:bodyPr/>
          <a:lstStyle/>
          <a:p>
            <a:r>
              <a:rPr lang="fi-FI" dirty="0"/>
              <a:t>Metodille voidaan välittää tietoja parametrien kautta ja m</a:t>
            </a:r>
            <a:r>
              <a:rPr lang="fi-FI" altLang="fi-FI" dirty="0"/>
              <a:t>etodi voi palauttaa arvon.</a:t>
            </a:r>
            <a:endParaRPr lang="fi-FI" dirty="0"/>
          </a:p>
          <a:p>
            <a:endParaRPr lang="fi-FI" dirty="0"/>
          </a:p>
          <a:p>
            <a:pPr marL="0" indent="0">
              <a:buNone/>
            </a:pPr>
            <a:endParaRPr lang="fi-FI" dirty="0"/>
          </a:p>
          <a:p>
            <a:r>
              <a:rPr lang="fi-FI" dirty="0"/>
              <a:t>Kutsun kohdalla ohjelman suoritus siirtyy metodiin, josta palataan takaisin kutsukohtaa seuraavaan ohjelman vaiheeseen.</a:t>
            </a:r>
            <a:endParaRPr lang="fi-FI" altLang="fi-FI" dirty="0"/>
          </a:p>
          <a:p>
            <a:r>
              <a:rPr lang="fi-FI" altLang="fi-FI" dirty="0"/>
              <a:t>Näkyvyyssääntöjen mukaan metodin lohkossa esitellyt tunnukset eivät näy metodin ulkopuolelle.</a:t>
            </a:r>
            <a:endParaRPr lang="fi-FI" dirty="0"/>
          </a:p>
          <a:p>
            <a:r>
              <a:rPr lang="fi-FI" dirty="0"/>
              <a:t>Ohjelman suoritus aloitetaan Javassa kutsumalla pääohjelmaa automaattisesti.</a:t>
            </a:r>
          </a:p>
        </p:txBody>
      </p:sp>
      <p:sp>
        <p:nvSpPr>
          <p:cNvPr id="6" name="Slide Number Placeholder 5"/>
          <p:cNvSpPr>
            <a:spLocks noGrp="1"/>
          </p:cNvSpPr>
          <p:nvPr>
            <p:ph type="sldNum" sz="quarter" idx="12"/>
          </p:nvPr>
        </p:nvSpPr>
        <p:spPr/>
        <p:txBody>
          <a:bodyPr/>
          <a:lstStyle/>
          <a:p>
            <a:r>
              <a:rPr lang="fi-FI"/>
              <a:t>2.1.</a:t>
            </a:r>
            <a:fld id="{DE420E10-3D34-4A9D-9333-D67513C41F43}" type="slidenum">
              <a:rPr lang="fi-FI" smtClean="0"/>
              <a:pPr/>
              <a:t>4</a:t>
            </a:fld>
            <a:endParaRPr lang="fi-FI" dirty="0"/>
          </a:p>
        </p:txBody>
      </p:sp>
      <p:sp>
        <p:nvSpPr>
          <p:cNvPr id="7" name="Content Placeholder 24"/>
          <p:cNvSpPr txBox="1">
            <a:spLocks/>
          </p:cNvSpPr>
          <p:nvPr/>
        </p:nvSpPr>
        <p:spPr>
          <a:xfrm>
            <a:off x="899592" y="2204864"/>
            <a:ext cx="5544616" cy="720080"/>
          </a:xfrm>
          <a:prstGeom prst="rect">
            <a:avLst/>
          </a:prstGeom>
          <a:ln w="9525">
            <a:solidFill>
              <a:schemeClr val="tx1"/>
            </a:solidFill>
          </a:ln>
        </p:spPr>
        <p:txBody>
          <a:bodyPr vert="horz" wrap="none" lIns="72000" tIns="36000" rIns="36000" bIns="36000" rtlCol="0">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Narrow" panose="020B0606020202030204" pitchFamily="34" charset="0"/>
              <a:buChar char="–"/>
              <a:defRPr sz="22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i-FI" sz="1600" dirty="0" err="1">
                <a:latin typeface="Consolas" panose="020B0609020204030204" pitchFamily="49" charset="0"/>
                <a:cs typeface="Consolas" panose="020B0609020204030204" pitchFamily="49" charset="0"/>
              </a:rPr>
              <a:t>System.out.println("Anna</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moikkien</a:t>
            </a:r>
            <a:r>
              <a:rPr lang="fi-FI" sz="1600" dirty="0">
                <a:latin typeface="Consolas" panose="020B0609020204030204" pitchFamily="49" charset="0"/>
                <a:cs typeface="Consolas" panose="020B0609020204030204" pitchFamily="49" charset="0"/>
              </a:rPr>
              <a:t> lukumäärä:");</a:t>
            </a:r>
          </a:p>
          <a:p>
            <a:pPr marL="0" indent="0">
              <a:buNone/>
            </a:pPr>
            <a:r>
              <a:rPr lang="fi-FI" sz="1600" dirty="0" err="1">
                <a:latin typeface="Consolas" panose="020B0609020204030204" pitchFamily="49" charset="0"/>
                <a:cs typeface="Consolas" panose="020B0609020204030204" pitchFamily="49" charset="0"/>
              </a:rPr>
              <a:t>int</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lkm</a:t>
            </a:r>
            <a:r>
              <a:rPr lang="fi-FI" sz="1600" dirty="0">
                <a:latin typeface="Consolas" panose="020B0609020204030204" pitchFamily="49" charset="0"/>
                <a:cs typeface="Consolas" panose="020B0609020204030204" pitchFamily="49" charset="0"/>
              </a:rPr>
              <a:t> = </a:t>
            </a:r>
            <a:r>
              <a:rPr lang="fi-FI" sz="1600" dirty="0" err="1">
                <a:latin typeface="Consolas" panose="020B0609020204030204" pitchFamily="49" charset="0"/>
                <a:cs typeface="Consolas" panose="020B0609020204030204" pitchFamily="49" charset="0"/>
              </a:rPr>
              <a:t>lukija.nextInt</a:t>
            </a:r>
            <a:r>
              <a:rPr lang="fi-FI" sz="1600" dirty="0">
                <a:latin typeface="Consolas" panose="020B0609020204030204" pitchFamily="49" charset="0"/>
                <a:cs typeface="Consolas" panose="020B0609020204030204" pitchFamily="49" charset="0"/>
              </a:rPr>
              <a:t>();</a:t>
            </a:r>
          </a:p>
          <a:p>
            <a:pPr marL="0" indent="0">
              <a:buNone/>
            </a:pPr>
            <a:endParaRPr lang="fi-FI" sz="16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257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Metodien määrittely</a:t>
            </a:r>
          </a:p>
        </p:txBody>
      </p:sp>
      <p:sp>
        <p:nvSpPr>
          <p:cNvPr id="3" name="Content Placeholder 2"/>
          <p:cNvSpPr>
            <a:spLocks noGrp="1"/>
          </p:cNvSpPr>
          <p:nvPr>
            <p:ph idx="1"/>
          </p:nvPr>
        </p:nvSpPr>
        <p:spPr>
          <a:xfrm>
            <a:off x="457200" y="1196752"/>
            <a:ext cx="8435280" cy="4176464"/>
          </a:xfrm>
        </p:spPr>
        <p:txBody>
          <a:bodyPr>
            <a:normAutofit/>
          </a:bodyPr>
          <a:lstStyle/>
          <a:p>
            <a:r>
              <a:rPr lang="fi-FI" dirty="0"/>
              <a:t>Metodi koostuu </a:t>
            </a:r>
            <a:r>
              <a:rPr lang="fi-FI" dirty="0">
                <a:solidFill>
                  <a:schemeClr val="accent2"/>
                </a:solidFill>
              </a:rPr>
              <a:t>otsikosta</a:t>
            </a:r>
            <a:r>
              <a:rPr lang="fi-FI" dirty="0"/>
              <a:t> (</a:t>
            </a:r>
            <a:r>
              <a:rPr lang="fi-FI" dirty="0" err="1"/>
              <a:t>header</a:t>
            </a:r>
            <a:r>
              <a:rPr lang="fi-FI" dirty="0"/>
              <a:t>, </a:t>
            </a:r>
            <a:r>
              <a:rPr lang="fi-FI" dirty="0" err="1"/>
              <a:t>signature</a:t>
            </a:r>
            <a:r>
              <a:rPr lang="fi-FI" dirty="0"/>
              <a:t>) ja </a:t>
            </a:r>
            <a:r>
              <a:rPr lang="fi-FI" dirty="0">
                <a:solidFill>
                  <a:schemeClr val="accent3">
                    <a:lumMod val="75000"/>
                  </a:schemeClr>
                </a:solidFill>
              </a:rPr>
              <a:t>rungosta</a:t>
            </a:r>
            <a:r>
              <a:rPr lang="fi-FI" dirty="0"/>
              <a:t> (</a:t>
            </a:r>
            <a:r>
              <a:rPr lang="fi-FI" dirty="0" err="1"/>
              <a:t>body</a:t>
            </a:r>
            <a:r>
              <a:rPr lang="fi-FI" dirty="0"/>
              <a:t>).</a:t>
            </a:r>
          </a:p>
          <a:p>
            <a:r>
              <a:rPr lang="fi-FI" dirty="0"/>
              <a:t>Otsikossa on määreitä, joista tärkein määrittelee metodin tyypin eli sen palauttaako metodi paluuarvon vai ei.</a:t>
            </a:r>
          </a:p>
          <a:p>
            <a:r>
              <a:rPr lang="fi-FI" dirty="0"/>
              <a:t>Nimeä seuraa parametrilista, joka voi olla tyhjä tai sisältää yhden tai useamman parametrin määrittelyn.</a:t>
            </a:r>
          </a:p>
          <a:p>
            <a:r>
              <a:rPr lang="fi-FI" dirty="0"/>
              <a:t>Rungon sisältö liitetään metodiin aaltosuljeparilla.</a:t>
            </a:r>
          </a:p>
          <a:p>
            <a:pPr lvl="1"/>
            <a:r>
              <a:rPr lang="fi-FI" dirty="0"/>
              <a:t>Lukijalle yhteen liittyvyys ilmaistaan rungon sisennyksellä.</a:t>
            </a:r>
          </a:p>
          <a:p>
            <a:r>
              <a:rPr lang="fi-FI" dirty="0"/>
              <a:t>Toistaiseksi Java-ohjelmat on kirjoitettu pääohjelmametodin </a:t>
            </a:r>
            <a:r>
              <a:rPr lang="fi-FI" sz="2200" dirty="0">
                <a:latin typeface="Consolas" panose="020B0609020204030204" pitchFamily="49" charset="0"/>
                <a:cs typeface="Consolas" panose="020B0609020204030204" pitchFamily="49" charset="0"/>
              </a:rPr>
              <a:t>main</a:t>
            </a:r>
            <a:r>
              <a:rPr lang="fi-FI" dirty="0"/>
              <a:t> sisään.</a:t>
            </a:r>
          </a:p>
        </p:txBody>
      </p:sp>
      <p:sp>
        <p:nvSpPr>
          <p:cNvPr id="4" name="Slide Number Placeholder 3"/>
          <p:cNvSpPr>
            <a:spLocks noGrp="1"/>
          </p:cNvSpPr>
          <p:nvPr>
            <p:ph type="sldNum" sz="quarter" idx="12"/>
          </p:nvPr>
        </p:nvSpPr>
        <p:spPr/>
        <p:txBody>
          <a:bodyPr/>
          <a:lstStyle/>
          <a:p>
            <a:r>
              <a:rPr lang="fi-FI"/>
              <a:t>2.1.</a:t>
            </a:r>
            <a:fld id="{DE420E10-3D34-4A9D-9333-D67513C41F43}" type="slidenum">
              <a:rPr lang="fi-FI" smtClean="0"/>
              <a:pPr/>
              <a:t>5</a:t>
            </a:fld>
            <a:endParaRPr lang="fi-FI" dirty="0"/>
          </a:p>
        </p:txBody>
      </p:sp>
      <p:sp>
        <p:nvSpPr>
          <p:cNvPr id="5" name="Content Placeholder 24"/>
          <p:cNvSpPr txBox="1">
            <a:spLocks/>
          </p:cNvSpPr>
          <p:nvPr/>
        </p:nvSpPr>
        <p:spPr>
          <a:xfrm>
            <a:off x="539552" y="5373216"/>
            <a:ext cx="4680520" cy="1296144"/>
          </a:xfrm>
          <a:prstGeom prst="rect">
            <a:avLst/>
          </a:prstGeom>
          <a:ln w="9525">
            <a:solidFill>
              <a:schemeClr val="tx1"/>
            </a:solidFill>
          </a:ln>
        </p:spPr>
        <p:txBody>
          <a:bodyPr vert="horz" wrap="none" lIns="72000" tIns="36000" rIns="36000" bIns="36000" rtlCol="0">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Narrow" panose="020B0606020202030204" pitchFamily="34" charset="0"/>
              <a:buChar char="–"/>
              <a:defRPr sz="22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i-FI" sz="1600" dirty="0" err="1">
                <a:solidFill>
                  <a:schemeClr val="accent2"/>
                </a:solidFill>
                <a:latin typeface="Consolas" panose="020B0609020204030204" pitchFamily="49" charset="0"/>
                <a:cs typeface="Consolas" panose="020B0609020204030204" pitchFamily="49" charset="0"/>
              </a:rPr>
              <a:t>public</a:t>
            </a:r>
            <a:r>
              <a:rPr lang="fi-FI" sz="1600" dirty="0">
                <a:solidFill>
                  <a:schemeClr val="accent2"/>
                </a:solidFill>
                <a:latin typeface="Consolas" panose="020B0609020204030204" pitchFamily="49" charset="0"/>
                <a:cs typeface="Consolas" panose="020B0609020204030204" pitchFamily="49" charset="0"/>
              </a:rPr>
              <a:t> </a:t>
            </a:r>
            <a:r>
              <a:rPr lang="fi-FI" sz="1600" dirty="0" err="1">
                <a:solidFill>
                  <a:schemeClr val="accent2"/>
                </a:solidFill>
                <a:latin typeface="Consolas" panose="020B0609020204030204" pitchFamily="49" charset="0"/>
                <a:cs typeface="Consolas" panose="020B0609020204030204" pitchFamily="49" charset="0"/>
              </a:rPr>
              <a:t>static</a:t>
            </a:r>
            <a:r>
              <a:rPr lang="fi-FI" sz="1600" dirty="0">
                <a:solidFill>
                  <a:schemeClr val="accent2"/>
                </a:solidFill>
                <a:latin typeface="Consolas" panose="020B0609020204030204" pitchFamily="49" charset="0"/>
                <a:cs typeface="Consolas" panose="020B0609020204030204" pitchFamily="49" charset="0"/>
              </a:rPr>
              <a:t> </a:t>
            </a:r>
            <a:r>
              <a:rPr lang="fi-FI" sz="1600" dirty="0" err="1">
                <a:solidFill>
                  <a:schemeClr val="accent2"/>
                </a:solidFill>
                <a:latin typeface="Consolas" panose="020B0609020204030204" pitchFamily="49" charset="0"/>
                <a:cs typeface="Consolas" panose="020B0609020204030204" pitchFamily="49" charset="0"/>
              </a:rPr>
              <a:t>void</a:t>
            </a:r>
            <a:r>
              <a:rPr lang="fi-FI" sz="1600" dirty="0">
                <a:solidFill>
                  <a:schemeClr val="accent2"/>
                </a:solidFill>
                <a:latin typeface="Consolas" panose="020B0609020204030204" pitchFamily="49" charset="0"/>
                <a:cs typeface="Consolas" panose="020B0609020204030204" pitchFamily="49" charset="0"/>
              </a:rPr>
              <a:t> </a:t>
            </a:r>
            <a:r>
              <a:rPr lang="fi-FI" sz="1600" dirty="0" err="1">
                <a:solidFill>
                  <a:schemeClr val="accent2"/>
                </a:solidFill>
                <a:latin typeface="Consolas" panose="020B0609020204030204" pitchFamily="49" charset="0"/>
                <a:cs typeface="Consolas" panose="020B0609020204030204" pitchFamily="49" charset="0"/>
              </a:rPr>
              <a:t>main(String</a:t>
            </a:r>
            <a:r>
              <a:rPr lang="fi-FI" sz="1600" dirty="0">
                <a:solidFill>
                  <a:schemeClr val="accent2"/>
                </a:solidFill>
                <a:latin typeface="Consolas" panose="020B0609020204030204" pitchFamily="49" charset="0"/>
                <a:cs typeface="Consolas" panose="020B0609020204030204" pitchFamily="49" charset="0"/>
              </a:rPr>
              <a:t>[] </a:t>
            </a:r>
            <a:r>
              <a:rPr lang="fi-FI" sz="1600" dirty="0" err="1">
                <a:solidFill>
                  <a:schemeClr val="accent2"/>
                </a:solidFill>
                <a:latin typeface="Consolas" panose="020B0609020204030204" pitchFamily="49" charset="0"/>
                <a:cs typeface="Consolas" panose="020B0609020204030204" pitchFamily="49" charset="0"/>
              </a:rPr>
              <a:t>args</a:t>
            </a:r>
            <a:r>
              <a:rPr lang="fi-FI" sz="1600" dirty="0">
                <a:solidFill>
                  <a:schemeClr val="accent2"/>
                </a:solidFill>
                <a:latin typeface="Consolas" panose="020B0609020204030204" pitchFamily="49" charset="0"/>
                <a:cs typeface="Consolas" panose="020B0609020204030204" pitchFamily="49" charset="0"/>
              </a:rPr>
              <a:t>) </a:t>
            </a:r>
            <a:r>
              <a:rPr lang="fi-FI" sz="1600" dirty="0">
                <a:solidFill>
                  <a:schemeClr val="accent3">
                    <a:lumMod val="75000"/>
                  </a:schemeClr>
                </a:solidFill>
                <a:latin typeface="Consolas" panose="020B0609020204030204" pitchFamily="49" charset="0"/>
                <a:cs typeface="Consolas" panose="020B0609020204030204" pitchFamily="49" charset="0"/>
              </a:rPr>
              <a:t>{</a:t>
            </a:r>
          </a:p>
          <a:p>
            <a:pPr marL="0" indent="0">
              <a:buNone/>
            </a:pPr>
            <a:r>
              <a:rPr lang="fi-FI" sz="1600" dirty="0">
                <a:solidFill>
                  <a:schemeClr val="accent3">
                    <a:lumMod val="75000"/>
                  </a:schemeClr>
                </a:solidFill>
                <a:latin typeface="Consolas" panose="020B0609020204030204" pitchFamily="49" charset="0"/>
                <a:cs typeface="Consolas" panose="020B0609020204030204" pitchFamily="49" charset="0"/>
              </a:rPr>
              <a:t>   // Tulostetaan näytölle tervehdys.</a:t>
            </a:r>
          </a:p>
          <a:p>
            <a:pPr marL="0" indent="0">
              <a:buNone/>
            </a:pPr>
            <a:r>
              <a:rPr lang="fi-FI" sz="1600" dirty="0">
                <a:solidFill>
                  <a:schemeClr val="accent3">
                    <a:lumMod val="75000"/>
                  </a:schemeClr>
                </a:solidFill>
                <a:latin typeface="Consolas" panose="020B0609020204030204" pitchFamily="49" charset="0"/>
                <a:cs typeface="Consolas" panose="020B0609020204030204" pitchFamily="49" charset="0"/>
              </a:rPr>
              <a:t>   </a:t>
            </a:r>
            <a:r>
              <a:rPr lang="fi-FI" sz="1600" dirty="0" err="1">
                <a:solidFill>
                  <a:schemeClr val="accent3">
                    <a:lumMod val="75000"/>
                  </a:schemeClr>
                </a:solidFill>
                <a:latin typeface="Consolas" panose="020B0609020204030204" pitchFamily="49" charset="0"/>
                <a:cs typeface="Consolas" panose="020B0609020204030204" pitchFamily="49" charset="0"/>
              </a:rPr>
              <a:t>System.out.println("Hello</a:t>
            </a:r>
            <a:r>
              <a:rPr lang="fi-FI" sz="1600" dirty="0">
                <a:solidFill>
                  <a:schemeClr val="accent3">
                    <a:lumMod val="75000"/>
                  </a:schemeClr>
                </a:solidFill>
                <a:latin typeface="Consolas" panose="020B0609020204030204" pitchFamily="49" charset="0"/>
                <a:cs typeface="Consolas" panose="020B0609020204030204" pitchFamily="49" charset="0"/>
              </a:rPr>
              <a:t>, World!");</a:t>
            </a:r>
          </a:p>
          <a:p>
            <a:pPr marL="0" indent="0">
              <a:buNone/>
            </a:pPr>
            <a:r>
              <a:rPr lang="fi-FI" sz="1600" dirty="0">
                <a:solidFill>
                  <a:schemeClr val="accent3">
                    <a:lumMod val="75000"/>
                  </a:schemeClr>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823619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Metodien määrittely</a:t>
            </a:r>
          </a:p>
        </p:txBody>
      </p:sp>
      <p:sp>
        <p:nvSpPr>
          <p:cNvPr id="3" name="Content Placeholder 2"/>
          <p:cNvSpPr>
            <a:spLocks noGrp="1"/>
          </p:cNvSpPr>
          <p:nvPr>
            <p:ph idx="1"/>
          </p:nvPr>
        </p:nvSpPr>
        <p:spPr/>
        <p:txBody>
          <a:bodyPr>
            <a:normAutofit/>
          </a:bodyPr>
          <a:lstStyle/>
          <a:p>
            <a:r>
              <a:rPr lang="fi-FI" dirty="0"/>
              <a:t>Otsikon ensimmäinen </a:t>
            </a:r>
            <a:r>
              <a:rPr lang="fi-FI" dirty="0">
                <a:solidFill>
                  <a:schemeClr val="accent2"/>
                </a:solidFill>
              </a:rPr>
              <a:t>määre</a:t>
            </a:r>
            <a:r>
              <a:rPr lang="fi-FI" dirty="0"/>
              <a:t> ottaa kantaa metodin näkyvyyteen luokan ulkopuolelle.</a:t>
            </a:r>
          </a:p>
          <a:p>
            <a:pPr lvl="1"/>
            <a:r>
              <a:rPr lang="fi-FI" sz="2000" dirty="0" err="1">
                <a:latin typeface="Consolas" panose="020B0609020204030204" pitchFamily="49" charset="0"/>
                <a:cs typeface="Consolas" panose="020B0609020204030204" pitchFamily="49" charset="0"/>
              </a:rPr>
              <a:t>Private</a:t>
            </a:r>
            <a:r>
              <a:rPr lang="fi-FI" dirty="0" err="1"/>
              <a:t>-määreellä</a:t>
            </a:r>
            <a:r>
              <a:rPr lang="fi-FI" dirty="0"/>
              <a:t> metodi on yksityinen eli sitä voi kutsua vain luokan omissa metodeissa.</a:t>
            </a:r>
          </a:p>
          <a:p>
            <a:pPr lvl="1"/>
            <a:r>
              <a:rPr lang="fi-FI" sz="2000" dirty="0">
                <a:latin typeface="Consolas" panose="020B0609020204030204" pitchFamily="49" charset="0"/>
                <a:cs typeface="Consolas" panose="020B0609020204030204" pitchFamily="49" charset="0"/>
              </a:rPr>
              <a:t>Public</a:t>
            </a:r>
            <a:r>
              <a:rPr lang="fi-FI" dirty="0"/>
              <a:t>-määreellä metodi on julkinen. Sitä voidaan kutsua pistenotaatiolla myös luokan ulkopuolelta.</a:t>
            </a:r>
          </a:p>
          <a:p>
            <a:pPr lvl="2"/>
            <a:r>
              <a:rPr lang="fi-FI" dirty="0"/>
              <a:t>Tällä kurssilla käytetään yhtenäisyyden vuoksi vain tätä määrettä.</a:t>
            </a:r>
          </a:p>
          <a:p>
            <a:r>
              <a:rPr lang="fi-FI" dirty="0"/>
              <a:t>Arvon palauttavalle metodille määritellään tyyppi, joka voi olla mikä tahansa Javan tietotyyppi.</a:t>
            </a:r>
          </a:p>
          <a:p>
            <a:pPr lvl="1"/>
            <a:r>
              <a:rPr lang="fi-FI" dirty="0"/>
              <a:t>Jos metodilla ei ole paluuarvoa, tietotyypin tunnuksen asemasta annetaan </a:t>
            </a:r>
            <a:r>
              <a:rPr lang="fi-FI" sz="2000" dirty="0" err="1">
                <a:latin typeface="Consolas" panose="020B0609020204030204" pitchFamily="49" charset="0"/>
                <a:cs typeface="Consolas" panose="020B0609020204030204" pitchFamily="49" charset="0"/>
              </a:rPr>
              <a:t>void</a:t>
            </a:r>
            <a:r>
              <a:rPr lang="fi-FI" dirty="0" err="1"/>
              <a:t>-määre</a:t>
            </a:r>
            <a:r>
              <a:rPr lang="fi-FI" dirty="0"/>
              <a:t>.</a:t>
            </a:r>
          </a:p>
          <a:p>
            <a:pPr lvl="1"/>
            <a:r>
              <a:rPr lang="fi-FI"/>
              <a:t>Tyyppiin </a:t>
            </a:r>
            <a:r>
              <a:rPr lang="fi-FI" dirty="0"/>
              <a:t>on otettava aina kantaa.</a:t>
            </a:r>
          </a:p>
          <a:p>
            <a:endParaRPr lang="fi-FI" dirty="0"/>
          </a:p>
        </p:txBody>
      </p:sp>
      <p:sp>
        <p:nvSpPr>
          <p:cNvPr id="4" name="Slide Number Placeholder 3"/>
          <p:cNvSpPr>
            <a:spLocks noGrp="1"/>
          </p:cNvSpPr>
          <p:nvPr>
            <p:ph type="sldNum" sz="quarter" idx="12"/>
          </p:nvPr>
        </p:nvSpPr>
        <p:spPr/>
        <p:txBody>
          <a:bodyPr/>
          <a:lstStyle/>
          <a:p>
            <a:r>
              <a:rPr lang="fi-FI"/>
              <a:t>2.1.</a:t>
            </a:r>
            <a:fld id="{DE420E10-3D34-4A9D-9333-D67513C41F43}" type="slidenum">
              <a:rPr lang="fi-FI" smtClean="0"/>
              <a:pPr/>
              <a:t>6</a:t>
            </a:fld>
            <a:endParaRPr lang="fi-FI" dirty="0"/>
          </a:p>
        </p:txBody>
      </p:sp>
    </p:spTree>
    <p:extLst>
      <p:ext uri="{BB962C8B-B14F-4D97-AF65-F5344CB8AC3E}">
        <p14:creationId xmlns:p14="http://schemas.microsoft.com/office/powerpoint/2010/main" val="1256223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Metodien määrittely</a:t>
            </a:r>
          </a:p>
        </p:txBody>
      </p:sp>
      <p:sp>
        <p:nvSpPr>
          <p:cNvPr id="3" name="Content Placeholder 2"/>
          <p:cNvSpPr>
            <a:spLocks noGrp="1"/>
          </p:cNvSpPr>
          <p:nvPr>
            <p:ph idx="1"/>
          </p:nvPr>
        </p:nvSpPr>
        <p:spPr>
          <a:xfrm>
            <a:off x="457200" y="1196752"/>
            <a:ext cx="8507288" cy="5184576"/>
          </a:xfrm>
        </p:spPr>
        <p:txBody>
          <a:bodyPr>
            <a:normAutofit/>
          </a:bodyPr>
          <a:lstStyle/>
          <a:p>
            <a:r>
              <a:rPr lang="fi-FI" dirty="0"/>
              <a:t>Tällä kurssilla tarvitaan </a:t>
            </a:r>
            <a:r>
              <a:rPr lang="fi-FI" sz="2000" dirty="0" err="1">
                <a:latin typeface="Consolas" panose="020B0609020204030204" pitchFamily="49" charset="0"/>
                <a:cs typeface="Consolas" panose="020B0609020204030204" pitchFamily="49" charset="0"/>
              </a:rPr>
              <a:t>static</a:t>
            </a:r>
            <a:r>
              <a:rPr lang="fi-FI" dirty="0" err="1"/>
              <a:t>-määre</a:t>
            </a:r>
            <a:r>
              <a:rPr lang="fi-FI" dirty="0"/>
              <a:t>, jotta ohjelma kääntyisi.</a:t>
            </a:r>
          </a:p>
          <a:p>
            <a:pPr lvl="1"/>
            <a:r>
              <a:rPr lang="fi-FI" sz="2000" dirty="0" err="1">
                <a:latin typeface="Consolas" panose="020B0609020204030204" pitchFamily="49" charset="0"/>
                <a:cs typeface="Consolas" panose="020B0609020204030204" pitchFamily="49" charset="0"/>
              </a:rPr>
              <a:t>Static</a:t>
            </a:r>
            <a:r>
              <a:rPr lang="fi-FI" dirty="0"/>
              <a:t> ilmaisee metodin olevan luokkametodi eli metodi on kutsuttavissa suoraan luokan nimen kautta ilman oliota.</a:t>
            </a:r>
          </a:p>
          <a:p>
            <a:pPr lvl="1"/>
            <a:r>
              <a:rPr lang="fi-FI" dirty="0"/>
              <a:t>Luokkametodista voidaan kutsua vain muita luokkametodeja. </a:t>
            </a:r>
          </a:p>
          <a:p>
            <a:pPr lvl="1"/>
            <a:r>
              <a:rPr lang="fi-FI" sz="2000" dirty="0" err="1">
                <a:latin typeface="Consolas" panose="020B0609020204030204" pitchFamily="49" charset="0"/>
                <a:cs typeface="Consolas" panose="020B0609020204030204" pitchFamily="49" charset="0"/>
              </a:rPr>
              <a:t>Static</a:t>
            </a:r>
            <a:r>
              <a:rPr lang="fi-FI" dirty="0"/>
              <a:t> on nyt pakollinen, koska pääohjelma on luokkametodi ja kaikki omat metodit kirjoitetaan tällä kurssilla samaan luokkaan pääohjelman kanssa, jolloin pääohjelmasta kutsuttavien metodien on oltava luokkametodeja, kutsututuissa metodeissa kutsuttavien metodien on oltava luokkametodeja ja niin edelleen.</a:t>
            </a:r>
          </a:p>
          <a:p>
            <a:r>
              <a:rPr lang="fi-FI" dirty="0"/>
              <a:t>Javan </a:t>
            </a:r>
            <a:r>
              <a:rPr lang="fi-FI" sz="2000" dirty="0">
                <a:latin typeface="Consolas" panose="020B0609020204030204" pitchFamily="49" charset="0"/>
                <a:cs typeface="Consolas" panose="020B0609020204030204" pitchFamily="49" charset="0"/>
              </a:rPr>
              <a:t>Math</a:t>
            </a:r>
            <a:r>
              <a:rPr lang="fi-FI" dirty="0"/>
              <a:t>-luokka sisältää vain luokkametodeja, koska on ajateltu, että matemaattisten metodien käyttö on näin sujuvampaa.</a:t>
            </a:r>
          </a:p>
        </p:txBody>
      </p:sp>
      <p:sp>
        <p:nvSpPr>
          <p:cNvPr id="4" name="Slide Number Placeholder 3"/>
          <p:cNvSpPr>
            <a:spLocks noGrp="1"/>
          </p:cNvSpPr>
          <p:nvPr>
            <p:ph type="sldNum" sz="quarter" idx="12"/>
          </p:nvPr>
        </p:nvSpPr>
        <p:spPr/>
        <p:txBody>
          <a:bodyPr/>
          <a:lstStyle/>
          <a:p>
            <a:r>
              <a:rPr lang="fi-FI"/>
              <a:t>2.1.</a:t>
            </a:r>
            <a:fld id="{DE420E10-3D34-4A9D-9333-D67513C41F43}" type="slidenum">
              <a:rPr lang="fi-FI" smtClean="0"/>
              <a:pPr/>
              <a:t>7</a:t>
            </a:fld>
            <a:endParaRPr lang="fi-FI" dirty="0"/>
          </a:p>
        </p:txBody>
      </p:sp>
      <p:sp>
        <p:nvSpPr>
          <p:cNvPr id="5" name="Content Placeholder 24"/>
          <p:cNvSpPr txBox="1">
            <a:spLocks/>
          </p:cNvSpPr>
          <p:nvPr/>
        </p:nvSpPr>
        <p:spPr>
          <a:xfrm>
            <a:off x="899592" y="5805264"/>
            <a:ext cx="5256584" cy="648072"/>
          </a:xfrm>
          <a:prstGeom prst="rect">
            <a:avLst/>
          </a:prstGeom>
          <a:ln w="9525">
            <a:solidFill>
              <a:schemeClr val="tx1"/>
            </a:solidFill>
          </a:ln>
        </p:spPr>
        <p:txBody>
          <a:bodyPr vert="horz" wrap="none" lIns="72000" tIns="36000" rIns="36000" bIns="36000" rtlCol="0">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Narrow" panose="020B0606020202030204" pitchFamily="34" charset="0"/>
              <a:buChar char="–"/>
              <a:defRPr sz="22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i-FI" sz="1600" dirty="0">
                <a:latin typeface="Consolas" panose="020B0609020204030204" pitchFamily="49" charset="0"/>
                <a:cs typeface="Consolas" panose="020B0609020204030204" pitchFamily="49" charset="0"/>
              </a:rPr>
              <a:t>// Korotetaan luku 3 toiseen potenssiin.</a:t>
            </a:r>
          </a:p>
          <a:p>
            <a:pPr marL="0" indent="0">
              <a:buNone/>
            </a:pPr>
            <a:r>
              <a:rPr lang="fi-FI" sz="1600" dirty="0" err="1">
                <a:latin typeface="Consolas" panose="020B0609020204030204" pitchFamily="49" charset="0"/>
                <a:cs typeface="Consolas" panose="020B0609020204030204" pitchFamily="49" charset="0"/>
              </a:rPr>
              <a:t>int</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toiseenKorotettuna</a:t>
            </a:r>
            <a:r>
              <a:rPr lang="fi-FI" sz="1600" dirty="0">
                <a:latin typeface="Consolas" panose="020B0609020204030204" pitchFamily="49" charset="0"/>
                <a:cs typeface="Consolas" panose="020B0609020204030204" pitchFamily="49" charset="0"/>
              </a:rPr>
              <a:t> = (int)Math.pow(3, 2);</a:t>
            </a:r>
          </a:p>
          <a:p>
            <a:pPr marL="0" indent="0">
              <a:buNone/>
            </a:pPr>
            <a:endParaRPr lang="fi-FI" sz="16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838327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Metodien määrittely</a:t>
            </a:r>
          </a:p>
        </p:txBody>
      </p:sp>
      <p:sp>
        <p:nvSpPr>
          <p:cNvPr id="3" name="Content Placeholder 2"/>
          <p:cNvSpPr>
            <a:spLocks noGrp="1"/>
          </p:cNvSpPr>
          <p:nvPr>
            <p:ph idx="1"/>
          </p:nvPr>
        </p:nvSpPr>
        <p:spPr>
          <a:xfrm>
            <a:off x="467544" y="1268760"/>
            <a:ext cx="8280920" cy="5256584"/>
          </a:xfrm>
        </p:spPr>
        <p:txBody>
          <a:bodyPr>
            <a:normAutofit lnSpcReduction="10000"/>
          </a:bodyPr>
          <a:lstStyle/>
          <a:p>
            <a:r>
              <a:rPr lang="fi-FI" dirty="0"/>
              <a:t>Metodien </a:t>
            </a:r>
            <a:r>
              <a:rPr lang="fi-FI" dirty="0">
                <a:solidFill>
                  <a:schemeClr val="accent2"/>
                </a:solidFill>
              </a:rPr>
              <a:t>nimet</a:t>
            </a:r>
            <a:r>
              <a:rPr lang="fi-FI" dirty="0"/>
              <a:t> (tunnukset) ovat yleensä muuttujien nimiä pitempiä.</a:t>
            </a:r>
          </a:p>
          <a:p>
            <a:pPr lvl="1"/>
            <a:r>
              <a:rPr lang="fi-FI" dirty="0"/>
              <a:t>Metodit kuvaavat toimintoja – tunnuksessa on usein käskymuotoinen verbi.</a:t>
            </a:r>
          </a:p>
          <a:p>
            <a:pPr lvl="1"/>
            <a:r>
              <a:rPr lang="fi-FI" sz="2000" dirty="0" err="1">
                <a:latin typeface="Consolas" panose="020B0609020204030204" pitchFamily="49" charset="0"/>
                <a:cs typeface="Consolas" panose="020B0609020204030204" pitchFamily="49" charset="0"/>
              </a:rPr>
              <a:t>tulostaMoikat</a:t>
            </a:r>
            <a:endParaRPr lang="fi-FI" sz="2000" dirty="0">
              <a:latin typeface="Consolas" panose="020B0609020204030204" pitchFamily="49" charset="0"/>
              <a:cs typeface="Consolas" panose="020B0609020204030204" pitchFamily="49" charset="0"/>
            </a:endParaRPr>
          </a:p>
          <a:p>
            <a:r>
              <a:rPr lang="fi-FI" dirty="0"/>
              <a:t>Kirjoitetaan samoin kuin muuttujat.</a:t>
            </a:r>
          </a:p>
          <a:p>
            <a:pPr lvl="1"/>
            <a:r>
              <a:rPr lang="fi-FI" dirty="0"/>
              <a:t>Nimi aloitetaan pienellä alkukirjaimella.</a:t>
            </a:r>
          </a:p>
          <a:p>
            <a:pPr lvl="1"/>
            <a:r>
              <a:rPr lang="fi-FI" dirty="0"/>
              <a:t>Useasta sanasta koostuvassa nimessä ensimmäinen sana pienellä ja muut isolla alkukirjaimella. (Yhdyssanat poikkeus.)</a:t>
            </a:r>
          </a:p>
          <a:p>
            <a:r>
              <a:rPr lang="fi-FI" dirty="0"/>
              <a:t>Hyvä ohjelmointitapa koskee myös metodeja.</a:t>
            </a:r>
          </a:p>
          <a:p>
            <a:pPr lvl="1"/>
            <a:r>
              <a:rPr lang="fi-FI" dirty="0"/>
              <a:t>Otsikkoon liittyvä kommentti kertoo suppeimmillaan mitä metodi tekee. Kirjoitetaan Javassa välittömästi </a:t>
            </a:r>
            <a:r>
              <a:rPr lang="fi-FI" dirty="0">
                <a:solidFill>
                  <a:schemeClr val="accent2"/>
                </a:solidFill>
              </a:rPr>
              <a:t>ennen</a:t>
            </a:r>
            <a:r>
              <a:rPr lang="fi-FI" dirty="0"/>
              <a:t> otsikkoa.</a:t>
            </a:r>
          </a:p>
          <a:p>
            <a:pPr lvl="1"/>
            <a:r>
              <a:rPr lang="fi-FI" dirty="0"/>
              <a:t>Runko sisennetään ja sen sisältö kommentoidaan. </a:t>
            </a:r>
          </a:p>
        </p:txBody>
      </p:sp>
      <p:sp>
        <p:nvSpPr>
          <p:cNvPr id="4" name="Slide Number Placeholder 3"/>
          <p:cNvSpPr>
            <a:spLocks noGrp="1"/>
          </p:cNvSpPr>
          <p:nvPr>
            <p:ph type="sldNum" sz="quarter" idx="12"/>
          </p:nvPr>
        </p:nvSpPr>
        <p:spPr/>
        <p:txBody>
          <a:bodyPr/>
          <a:lstStyle/>
          <a:p>
            <a:r>
              <a:rPr lang="fi-FI"/>
              <a:t>2.1.</a:t>
            </a:r>
            <a:fld id="{DE420E10-3D34-4A9D-9333-D67513C41F43}" type="slidenum">
              <a:rPr lang="fi-FI" smtClean="0"/>
              <a:pPr/>
              <a:t>8</a:t>
            </a:fld>
            <a:endParaRPr lang="fi-FI" dirty="0"/>
          </a:p>
        </p:txBody>
      </p:sp>
    </p:spTree>
    <p:extLst>
      <p:ext uri="{BB962C8B-B14F-4D97-AF65-F5344CB8AC3E}">
        <p14:creationId xmlns:p14="http://schemas.microsoft.com/office/powerpoint/2010/main" val="468493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Metodien määrittely</a:t>
            </a:r>
          </a:p>
        </p:txBody>
      </p:sp>
      <p:sp>
        <p:nvSpPr>
          <p:cNvPr id="3" name="Content Placeholder 2"/>
          <p:cNvSpPr>
            <a:spLocks noGrp="1"/>
          </p:cNvSpPr>
          <p:nvPr>
            <p:ph idx="1"/>
          </p:nvPr>
        </p:nvSpPr>
        <p:spPr>
          <a:xfrm>
            <a:off x="457200" y="1196752"/>
            <a:ext cx="8424986" cy="3816424"/>
          </a:xfrm>
        </p:spPr>
        <p:txBody>
          <a:bodyPr>
            <a:normAutofit/>
          </a:bodyPr>
          <a:lstStyle/>
          <a:p>
            <a:r>
              <a:rPr lang="fi-FI" dirty="0"/>
              <a:t>Metodin </a:t>
            </a:r>
            <a:r>
              <a:rPr lang="fi-FI" dirty="0">
                <a:solidFill>
                  <a:schemeClr val="accent2"/>
                </a:solidFill>
              </a:rPr>
              <a:t>parametrilista</a:t>
            </a:r>
            <a:r>
              <a:rPr lang="fi-FI" dirty="0"/>
              <a:t> määrittelee metodille välitettävät tiedot.</a:t>
            </a:r>
          </a:p>
          <a:p>
            <a:pPr lvl="1"/>
            <a:r>
              <a:rPr lang="fi-FI" dirty="0"/>
              <a:t>Lista pilkuin erotettuja tunnuksia, jotka nimetään ja esitellään kuten muuttujat.</a:t>
            </a:r>
          </a:p>
          <a:p>
            <a:pPr lvl="1"/>
            <a:r>
              <a:rPr lang="fi-FI" dirty="0"/>
              <a:t>Toisinaan käytetään lyhyitä tunnuksia, koska parametrien merkitys tulee selittää otsikkoon liittyvässä kommentissa.</a:t>
            </a:r>
          </a:p>
          <a:p>
            <a:pPr lvl="2"/>
            <a:r>
              <a:rPr lang="fi-FI" dirty="0"/>
              <a:t>Javassa ei ole dokumenttimerkkijonoa. Myöhemmin opitaan </a:t>
            </a:r>
            <a:r>
              <a:rPr lang="fi-FI" dirty="0" err="1"/>
              <a:t>Javadoc-kommentointi</a:t>
            </a:r>
            <a:r>
              <a:rPr lang="fi-FI" dirty="0"/>
              <a:t>, joka on tarkkaan säädelty tapa kommentoida.</a:t>
            </a:r>
          </a:p>
          <a:p>
            <a:pPr lvl="1"/>
            <a:r>
              <a:rPr lang="fi-FI" dirty="0"/>
              <a:t>Pelkillä suluilla ilmaistaan ettei metodille välitetä tietoja.</a:t>
            </a:r>
          </a:p>
        </p:txBody>
      </p:sp>
      <p:sp>
        <p:nvSpPr>
          <p:cNvPr id="4" name="Slide Number Placeholder 3"/>
          <p:cNvSpPr>
            <a:spLocks noGrp="1"/>
          </p:cNvSpPr>
          <p:nvPr>
            <p:ph type="sldNum" sz="quarter" idx="12"/>
          </p:nvPr>
        </p:nvSpPr>
        <p:spPr/>
        <p:txBody>
          <a:bodyPr/>
          <a:lstStyle/>
          <a:p>
            <a:r>
              <a:rPr lang="fi-FI"/>
              <a:t>2.1.</a:t>
            </a:r>
            <a:fld id="{DE420E10-3D34-4A9D-9333-D67513C41F43}" type="slidenum">
              <a:rPr lang="fi-FI" smtClean="0"/>
              <a:pPr/>
              <a:t>9</a:t>
            </a:fld>
            <a:endParaRPr lang="fi-FI" dirty="0"/>
          </a:p>
        </p:txBody>
      </p:sp>
      <p:sp>
        <p:nvSpPr>
          <p:cNvPr id="5" name="Content Placeholder 24"/>
          <p:cNvSpPr txBox="1">
            <a:spLocks/>
          </p:cNvSpPr>
          <p:nvPr/>
        </p:nvSpPr>
        <p:spPr>
          <a:xfrm>
            <a:off x="529258" y="4581128"/>
            <a:ext cx="8219206" cy="1944216"/>
          </a:xfrm>
          <a:prstGeom prst="rect">
            <a:avLst/>
          </a:prstGeom>
          <a:ln w="9525">
            <a:solidFill>
              <a:schemeClr val="tx1"/>
            </a:solidFill>
          </a:ln>
        </p:spPr>
        <p:txBody>
          <a:bodyPr vert="horz" wrap="none" lIns="72000" tIns="36000" rIns="36000" bIns="36000" rtlCol="0">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Narrow" panose="020B0606020202030204" pitchFamily="34" charset="0"/>
              <a:buChar char="–"/>
              <a:defRPr sz="22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i-FI" sz="1600" dirty="0">
                <a:latin typeface="Consolas" panose="020B0609020204030204" pitchFamily="49" charset="0"/>
                <a:cs typeface="Consolas" panose="020B0609020204030204" pitchFamily="49" charset="0"/>
              </a:rPr>
              <a:t>/*</a:t>
            </a:r>
          </a:p>
          <a:p>
            <a:pPr marL="0" indent="0">
              <a:buNone/>
            </a:pPr>
            <a:r>
              <a:rPr lang="fi-FI" sz="1600" dirty="0">
                <a:latin typeface="Consolas" panose="020B0609020204030204" pitchFamily="49" charset="0"/>
                <a:cs typeface="Consolas" panose="020B0609020204030204" pitchFamily="49" charset="0"/>
              </a:rPr>
              <a:t> * Tulostetaan viesti kehystettynä.</a:t>
            </a:r>
          </a:p>
          <a:p>
            <a:pPr marL="0" indent="0">
              <a:buNone/>
            </a:pPr>
            <a:r>
              <a:rPr lang="fi-FI" sz="1600" dirty="0">
                <a:latin typeface="Consolas" panose="020B0609020204030204" pitchFamily="49" charset="0"/>
                <a:cs typeface="Consolas" panose="020B0609020204030204" pitchFamily="49" charset="0"/>
              </a:rPr>
              <a:t> * merkit: kehystettävä viesti, jossa on oltava vähintään yksi merkki.</a:t>
            </a:r>
          </a:p>
          <a:p>
            <a:pPr marL="0" indent="0">
              <a:buNone/>
            </a:pPr>
            <a:r>
              <a:rPr lang="fi-FI" sz="1600" dirty="0">
                <a:latin typeface="Consolas" panose="020B0609020204030204" pitchFamily="49" charset="0"/>
                <a:cs typeface="Consolas" panose="020B0609020204030204" pitchFamily="49" charset="0"/>
              </a:rPr>
              <a:t> * merkki: viestin kehystävässä reunassa käytettävä merkki.</a:t>
            </a:r>
          </a:p>
          <a:p>
            <a:pPr marL="0" indent="0">
              <a:buNone/>
            </a:pPr>
            <a:r>
              <a:rPr lang="fi-FI" sz="1600" dirty="0">
                <a:latin typeface="Consolas" panose="020B0609020204030204" pitchFamily="49" charset="0"/>
                <a:cs typeface="Consolas" panose="020B0609020204030204" pitchFamily="49" charset="0"/>
              </a:rPr>
              <a:t> */</a:t>
            </a:r>
          </a:p>
          <a:p>
            <a:pPr marL="0" indent="0">
              <a:buNone/>
            </a:pPr>
            <a:r>
              <a:rPr lang="fi-FI" sz="1600" dirty="0" err="1">
                <a:latin typeface="Consolas" panose="020B0609020204030204" pitchFamily="49" charset="0"/>
                <a:cs typeface="Consolas" panose="020B0609020204030204" pitchFamily="49" charset="0"/>
              </a:rPr>
              <a:t>public</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static</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void</a:t>
            </a:r>
            <a:r>
              <a:rPr lang="fi-FI" sz="1600" dirty="0">
                <a:latin typeface="Consolas" panose="020B0609020204030204" pitchFamily="49" charset="0"/>
                <a:cs typeface="Consolas" panose="020B0609020204030204" pitchFamily="49" charset="0"/>
              </a:rPr>
              <a:t> </a:t>
            </a:r>
            <a:r>
              <a:rPr lang="fi-FI" sz="1600" dirty="0" err="1">
                <a:latin typeface="Consolas" panose="020B0609020204030204" pitchFamily="49" charset="0"/>
                <a:cs typeface="Consolas" panose="020B0609020204030204" pitchFamily="49" charset="0"/>
              </a:rPr>
              <a:t>tulostaKehystettynä(String</a:t>
            </a:r>
            <a:r>
              <a:rPr lang="fi-FI" sz="1600" dirty="0">
                <a:latin typeface="Consolas" panose="020B0609020204030204" pitchFamily="49" charset="0"/>
                <a:cs typeface="Consolas" panose="020B0609020204030204" pitchFamily="49" charset="0"/>
              </a:rPr>
              <a:t> merkit, </a:t>
            </a:r>
            <a:r>
              <a:rPr lang="fi-FI" sz="1600" dirty="0" err="1">
                <a:latin typeface="Consolas" panose="020B0609020204030204" pitchFamily="49" charset="0"/>
                <a:cs typeface="Consolas" panose="020B0609020204030204" pitchFamily="49" charset="0"/>
              </a:rPr>
              <a:t>char</a:t>
            </a:r>
            <a:r>
              <a:rPr lang="fi-FI" sz="1600" dirty="0">
                <a:latin typeface="Consolas" panose="020B0609020204030204" pitchFamily="49" charset="0"/>
                <a:cs typeface="Consolas" panose="020B0609020204030204" pitchFamily="49" charset="0"/>
              </a:rPr>
              <a:t> reuna)</a:t>
            </a:r>
          </a:p>
        </p:txBody>
      </p:sp>
    </p:spTree>
    <p:extLst>
      <p:ext uri="{BB962C8B-B14F-4D97-AF65-F5344CB8AC3E}">
        <p14:creationId xmlns:p14="http://schemas.microsoft.com/office/powerpoint/2010/main" val="3456765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1379</Words>
  <Application>Microsoft Office PowerPoint</Application>
  <PresentationFormat>On-screen Show (4:3)</PresentationFormat>
  <Paragraphs>185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Narrow</vt:lpstr>
      <vt:lpstr>Calibri</vt:lpstr>
      <vt:lpstr>Consolas</vt:lpstr>
      <vt:lpstr>Office Theme</vt:lpstr>
      <vt:lpstr>2. Omat metodit (osa 1)</vt:lpstr>
      <vt:lpstr>Sisällys</vt:lpstr>
      <vt:lpstr>Kertausta</vt:lpstr>
      <vt:lpstr>Kertausta</vt:lpstr>
      <vt:lpstr>Metodien määrittely</vt:lpstr>
      <vt:lpstr>Metodien määrittely</vt:lpstr>
      <vt:lpstr>Metodien määrittely</vt:lpstr>
      <vt:lpstr>Metodien määrittely</vt:lpstr>
      <vt:lpstr>Metodien määrittely</vt:lpstr>
      <vt:lpstr>Metodien määrittely</vt:lpstr>
      <vt:lpstr>Metodien määrittely</vt:lpstr>
      <vt:lpstr>Kehystaja2.java</vt:lpstr>
      <vt:lpstr>Metodin kutsuminen</vt:lpstr>
      <vt:lpstr>Metodin kutsuminen</vt:lpstr>
      <vt:lpstr>Metodin kutsuminen</vt:lpstr>
      <vt:lpstr>Kehystaja2.java</vt:lpstr>
      <vt:lpstr>Kehystaja2.java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Jorma Laurikkala</dc:creator>
  <cp:lastModifiedBy>Jorma Laurikkala (TAU)</cp:lastModifiedBy>
  <cp:revision>838</cp:revision>
  <cp:lastPrinted>2020-11-09T11:57:39Z</cp:lastPrinted>
  <dcterms:created xsi:type="dcterms:W3CDTF">2019-10-20T15:27:11Z</dcterms:created>
  <dcterms:modified xsi:type="dcterms:W3CDTF">2020-11-09T11:58:47Z</dcterms:modified>
</cp:coreProperties>
</file>