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71" r:id="rId1"/>
  </p:sldMasterIdLst>
  <p:notesMasterIdLst>
    <p:notesMasterId r:id="rId15"/>
  </p:notesMasterIdLst>
  <p:handoutMasterIdLst>
    <p:handoutMasterId r:id="rId16"/>
  </p:handoutMasterIdLst>
  <p:sldIdLst>
    <p:sldId id="256" r:id="rId2"/>
    <p:sldId id="446" r:id="rId3"/>
    <p:sldId id="466" r:id="rId4"/>
    <p:sldId id="259" r:id="rId5"/>
    <p:sldId id="420" r:id="rId6"/>
    <p:sldId id="416" r:id="rId7"/>
    <p:sldId id="457" r:id="rId8"/>
    <p:sldId id="462" r:id="rId9"/>
    <p:sldId id="467" r:id="rId10"/>
    <p:sldId id="458" r:id="rId11"/>
    <p:sldId id="464" r:id="rId12"/>
    <p:sldId id="419" r:id="rId13"/>
    <p:sldId id="317" r:id="rId14"/>
  </p:sldIdLst>
  <p:sldSz cx="9144000" cy="6858000" type="screen4x3"/>
  <p:notesSz cx="7099300" cy="102346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0504D"/>
    <a:srgbClr val="C0524D"/>
    <a:srgbClr val="FF3300"/>
    <a:srgbClr val="FF0000"/>
    <a:srgbClr val="BDD8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170" autoAdjust="0"/>
    <p:restoredTop sz="94711" autoAdjust="0"/>
  </p:normalViewPr>
  <p:slideViewPr>
    <p:cSldViewPr snapToGrid="0">
      <p:cViewPr varScale="1">
        <p:scale>
          <a:sx n="59" d="100"/>
          <a:sy n="59" d="100"/>
        </p:scale>
        <p:origin x="896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40" d="100"/>
          <a:sy n="40" d="100"/>
        </p:scale>
        <p:origin x="-1488" y="-96"/>
      </p:cViewPr>
      <p:guideLst>
        <p:guide orient="horz" pos="3224"/>
        <p:guide pos="2236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917" cy="5120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180" tIns="48090" rIns="96180" bIns="48090" numCol="1" anchor="t" anchorCtr="0" compatLnSpc="1">
            <a:prstTxWarp prst="textNoShape">
              <a:avLst/>
            </a:prstTxWarp>
          </a:bodyPr>
          <a:lstStyle>
            <a:lvl1pPr defTabSz="960754" eaLnBrk="0" hangingPunct="0">
              <a:defRPr sz="13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altLang="fi-FI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384" y="0"/>
            <a:ext cx="3076916" cy="5120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180" tIns="48090" rIns="96180" bIns="48090" numCol="1" anchor="t" anchorCtr="0" compatLnSpc="1">
            <a:prstTxWarp prst="textNoShape">
              <a:avLst/>
            </a:prstTxWarp>
          </a:bodyPr>
          <a:lstStyle>
            <a:lvl1pPr algn="r" defTabSz="960754" eaLnBrk="0" hangingPunct="0">
              <a:defRPr sz="13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altLang="fi-FI"/>
          </a:p>
        </p:txBody>
      </p:sp>
      <p:sp>
        <p:nvSpPr>
          <p:cNvPr id="481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2556"/>
            <a:ext cx="3076917" cy="5120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180" tIns="48090" rIns="96180" bIns="48090" numCol="1" anchor="b" anchorCtr="0" compatLnSpc="1">
            <a:prstTxWarp prst="textNoShape">
              <a:avLst/>
            </a:prstTxWarp>
          </a:bodyPr>
          <a:lstStyle>
            <a:lvl1pPr defTabSz="960754" eaLnBrk="0" hangingPunct="0">
              <a:defRPr sz="13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altLang="fi-FI"/>
          </a:p>
        </p:txBody>
      </p:sp>
      <p:sp>
        <p:nvSpPr>
          <p:cNvPr id="481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384" y="9722556"/>
            <a:ext cx="3076916" cy="5120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180" tIns="48090" rIns="96180" bIns="48090" numCol="1" anchor="b" anchorCtr="0" compatLnSpc="1">
            <a:prstTxWarp prst="textNoShape">
              <a:avLst/>
            </a:prstTxWarp>
          </a:bodyPr>
          <a:lstStyle>
            <a:lvl1pPr algn="r" defTabSz="960754" eaLnBrk="0" hangingPunct="0">
              <a:defRPr sz="13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8E29253F-EFE6-4075-B2B1-6B629AB1015B}" type="slidenum">
              <a:rPr lang="en-GB" altLang="fi-FI"/>
              <a:pPr>
                <a:defRPr/>
              </a:pPr>
              <a:t>‹#›</a:t>
            </a:fld>
            <a:endParaRPr lang="en-GB" altLang="fi-FI"/>
          </a:p>
        </p:txBody>
      </p:sp>
    </p:spTree>
    <p:extLst>
      <p:ext uri="{BB962C8B-B14F-4D97-AF65-F5344CB8AC3E}">
        <p14:creationId xmlns:p14="http://schemas.microsoft.com/office/powerpoint/2010/main" val="6275839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917" cy="5120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180" tIns="48090" rIns="96180" bIns="48090" numCol="1" anchor="t" anchorCtr="0" compatLnSpc="1">
            <a:prstTxWarp prst="textNoShape">
              <a:avLst/>
            </a:prstTxWarp>
          </a:bodyPr>
          <a:lstStyle>
            <a:lvl1pPr defTabSz="960754" eaLnBrk="0" hangingPunct="0">
              <a:defRPr sz="13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384" y="0"/>
            <a:ext cx="3076916" cy="5120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180" tIns="48090" rIns="96180" bIns="48090" numCol="1" anchor="t" anchorCtr="0" compatLnSpc="1">
            <a:prstTxWarp prst="textNoShape">
              <a:avLst/>
            </a:prstTxWarp>
          </a:bodyPr>
          <a:lstStyle>
            <a:lvl1pPr algn="r" defTabSz="960754" eaLnBrk="0" hangingPunct="0">
              <a:defRPr sz="13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5175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5468" y="4858824"/>
            <a:ext cx="5208365" cy="46101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180" tIns="48090" rIns="96180" bIns="4809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noProof="0"/>
              <a:t>Muokkaa tekstin perustyylejä napsauttamalla</a:t>
            </a:r>
          </a:p>
          <a:p>
            <a:pPr lvl="1"/>
            <a:r>
              <a:rPr lang="fi-FI" noProof="0"/>
              <a:t>toinen taso</a:t>
            </a:r>
          </a:p>
          <a:p>
            <a:pPr lvl="2"/>
            <a:r>
              <a:rPr lang="fi-FI" noProof="0"/>
              <a:t>kolmas taso</a:t>
            </a:r>
          </a:p>
          <a:p>
            <a:pPr lvl="3"/>
            <a:r>
              <a:rPr lang="fi-FI" noProof="0"/>
              <a:t>neljäs taso</a:t>
            </a:r>
          </a:p>
          <a:p>
            <a:pPr lvl="4"/>
            <a:r>
              <a:rPr lang="fi-FI" noProof="0"/>
              <a:t>viides taso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2556"/>
            <a:ext cx="3076917" cy="5120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180" tIns="48090" rIns="96180" bIns="48090" numCol="1" anchor="b" anchorCtr="0" compatLnSpc="1">
            <a:prstTxWarp prst="textNoShape">
              <a:avLst/>
            </a:prstTxWarp>
          </a:bodyPr>
          <a:lstStyle>
            <a:lvl1pPr defTabSz="960754" eaLnBrk="0" hangingPunct="0">
              <a:defRPr sz="13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384" y="9722556"/>
            <a:ext cx="3076916" cy="5120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180" tIns="48090" rIns="96180" bIns="48090" numCol="1" anchor="b" anchorCtr="0" compatLnSpc="1">
            <a:prstTxWarp prst="textNoShape">
              <a:avLst/>
            </a:prstTxWarp>
          </a:bodyPr>
          <a:lstStyle>
            <a:lvl1pPr algn="r" defTabSz="960754" eaLnBrk="0" hangingPunct="0">
              <a:defRPr sz="13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78AECB34-DE6E-4D9C-97FD-342FEA82A773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62574629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0754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69919" indent="-296123" defTabSz="960754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84491" indent="-236898" defTabSz="960754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58287" indent="-236898" defTabSz="960754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132084" indent="-236898" defTabSz="960754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605880" indent="-236898" defTabSz="960754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6pPr>
            <a:lvl7pPr marL="3079676" indent="-236898" defTabSz="960754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553473" indent="-236898" defTabSz="960754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8pPr>
            <a:lvl9pPr marL="4027269" indent="-236898" defTabSz="960754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fld id="{612163F6-F0F6-4799-AAF7-C55B0E113454}" type="slidenum">
              <a:rPr kumimoji="0" lang="fi-FI" altLang="fi-FI" sz="1300"/>
              <a:pPr>
                <a:spcBef>
                  <a:spcPct val="0"/>
                </a:spcBef>
              </a:pPr>
              <a:t>1</a:t>
            </a:fld>
            <a:endParaRPr kumimoji="0" lang="fi-FI" altLang="fi-FI" sz="130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i-FI" altLang="fi-FI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4561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0307" indent="-282962" defTabSz="924561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0073" indent="-225383" defTabSz="924561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597418" indent="-225383" defTabSz="924561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4763" indent="-225383" defTabSz="924561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28560" indent="-225383" defTabSz="924561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6pPr>
            <a:lvl7pPr marL="3002356" indent="-225383" defTabSz="924561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76152" indent="-225383" defTabSz="924561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49949" indent="-225383" defTabSz="924561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fld id="{69E30BDA-EF03-4942-AFCB-F03C88141938}" type="slidenum">
              <a:rPr kumimoji="0" lang="fi-FI" altLang="fi-FI" sz="1300"/>
              <a:pPr>
                <a:spcBef>
                  <a:spcPct val="0"/>
                </a:spcBef>
              </a:pPr>
              <a:t>10</a:t>
            </a:fld>
            <a:endParaRPr kumimoji="0" lang="fi-FI" altLang="fi-FI" sz="130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i-FI" altLang="fi-FI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4561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0307" indent="-282962" defTabSz="924561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0073" indent="-225383" defTabSz="924561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597418" indent="-225383" defTabSz="924561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4763" indent="-225383" defTabSz="924561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28560" indent="-225383" defTabSz="924561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6pPr>
            <a:lvl7pPr marL="3002356" indent="-225383" defTabSz="924561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76152" indent="-225383" defTabSz="924561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49949" indent="-225383" defTabSz="924561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fld id="{81DE75F2-4974-4946-8D46-46EFA4D6464F}" type="slidenum">
              <a:rPr kumimoji="0" lang="fi-FI" altLang="fi-FI" sz="1300"/>
              <a:pPr>
                <a:spcBef>
                  <a:spcPct val="0"/>
                </a:spcBef>
              </a:pPr>
              <a:t>11</a:t>
            </a:fld>
            <a:endParaRPr kumimoji="0" lang="fi-FI" altLang="fi-FI" sz="130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i-FI" altLang="fi-FI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0754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69919" indent="-296123" defTabSz="960754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84491" indent="-236898" defTabSz="960754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58287" indent="-236898" defTabSz="960754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132084" indent="-236898" defTabSz="960754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605880" indent="-236898" defTabSz="960754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6pPr>
            <a:lvl7pPr marL="3079676" indent="-236898" defTabSz="960754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553473" indent="-236898" defTabSz="960754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8pPr>
            <a:lvl9pPr marL="4027269" indent="-236898" defTabSz="960754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fld id="{C052BE59-6123-4221-94F2-F1495EA26117}" type="slidenum">
              <a:rPr kumimoji="0" lang="fi-FI" altLang="fi-FI" sz="1300"/>
              <a:pPr>
                <a:spcBef>
                  <a:spcPct val="0"/>
                </a:spcBef>
              </a:pPr>
              <a:t>13</a:t>
            </a:fld>
            <a:endParaRPr kumimoji="0" lang="fi-FI" altLang="fi-FI" sz="130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i-FI" altLang="fi-FI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0754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69919" indent="-296123" defTabSz="960754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84491" indent="-236898" defTabSz="960754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58287" indent="-236898" defTabSz="960754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132084" indent="-236898" defTabSz="960754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605880" indent="-236898" defTabSz="960754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6pPr>
            <a:lvl7pPr marL="3079676" indent="-236898" defTabSz="960754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553473" indent="-236898" defTabSz="960754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8pPr>
            <a:lvl9pPr marL="4027269" indent="-236898" defTabSz="960754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fld id="{32857177-9A0E-4C18-8C7A-8334573D5F3E}" type="slidenum">
              <a:rPr kumimoji="0" lang="fi-FI" altLang="fi-FI" sz="1300"/>
              <a:pPr>
                <a:spcBef>
                  <a:spcPct val="0"/>
                </a:spcBef>
              </a:pPr>
              <a:t>2</a:t>
            </a:fld>
            <a:endParaRPr kumimoji="0" lang="fi-FI" altLang="fi-FI" sz="1300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i-FI" altLang="fi-FI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0754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69919" indent="-296123" defTabSz="960754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84491" indent="-236898" defTabSz="960754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58287" indent="-236898" defTabSz="960754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132084" indent="-236898" defTabSz="960754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605880" indent="-236898" defTabSz="960754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6pPr>
            <a:lvl7pPr marL="3079676" indent="-236898" defTabSz="960754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553473" indent="-236898" defTabSz="960754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8pPr>
            <a:lvl9pPr marL="4027269" indent="-236898" defTabSz="960754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fld id="{2C5C16A2-2EB7-411C-986B-CED216C7823F}" type="slidenum">
              <a:rPr kumimoji="0" lang="fi-FI" altLang="fi-FI" sz="1300"/>
              <a:pPr>
                <a:spcBef>
                  <a:spcPct val="0"/>
                </a:spcBef>
              </a:pPr>
              <a:t>3</a:t>
            </a:fld>
            <a:endParaRPr kumimoji="0" lang="fi-FI" altLang="fi-FI" sz="130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i-FI" altLang="fi-FI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0754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69919" indent="-296123" defTabSz="960754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84491" indent="-236898" defTabSz="960754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58287" indent="-236898" defTabSz="960754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132084" indent="-236898" defTabSz="960754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605880" indent="-236898" defTabSz="960754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6pPr>
            <a:lvl7pPr marL="3079676" indent="-236898" defTabSz="960754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553473" indent="-236898" defTabSz="960754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8pPr>
            <a:lvl9pPr marL="4027269" indent="-236898" defTabSz="960754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fld id="{50378FC7-A1B8-4D42-AAAF-CB30EC872BF9}" type="slidenum">
              <a:rPr kumimoji="0" lang="fi-FI" altLang="fi-FI" sz="1300"/>
              <a:pPr>
                <a:spcBef>
                  <a:spcPct val="0"/>
                </a:spcBef>
              </a:pPr>
              <a:t>4</a:t>
            </a:fld>
            <a:endParaRPr kumimoji="0" lang="fi-FI" altLang="fi-FI" sz="1300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i-FI" altLang="fi-FI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0754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69919" indent="-296123" defTabSz="960754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84491" indent="-236898" defTabSz="960754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58287" indent="-236898" defTabSz="960754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132084" indent="-236898" defTabSz="960754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605880" indent="-236898" defTabSz="960754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6pPr>
            <a:lvl7pPr marL="3079676" indent="-236898" defTabSz="960754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553473" indent="-236898" defTabSz="960754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8pPr>
            <a:lvl9pPr marL="4027269" indent="-236898" defTabSz="960754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fld id="{2C5C16A2-2EB7-411C-986B-CED216C7823F}" type="slidenum">
              <a:rPr kumimoji="0" lang="fi-FI" altLang="fi-FI" sz="1300"/>
              <a:pPr>
                <a:spcBef>
                  <a:spcPct val="0"/>
                </a:spcBef>
              </a:pPr>
              <a:t>5</a:t>
            </a:fld>
            <a:endParaRPr kumimoji="0" lang="fi-FI" altLang="fi-FI" sz="130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i-FI" altLang="fi-FI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0754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69919" indent="-296123" defTabSz="960754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84491" indent="-236898" defTabSz="960754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58287" indent="-236898" defTabSz="960754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132084" indent="-236898" defTabSz="960754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605880" indent="-236898" defTabSz="960754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6pPr>
            <a:lvl7pPr marL="3079676" indent="-236898" defTabSz="960754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553473" indent="-236898" defTabSz="960754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8pPr>
            <a:lvl9pPr marL="4027269" indent="-236898" defTabSz="960754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fld id="{B3219895-EB70-4F1D-AC14-64456D54A72E}" type="slidenum">
              <a:rPr kumimoji="0" lang="fi-FI" altLang="fi-FI" sz="1300"/>
              <a:pPr>
                <a:spcBef>
                  <a:spcPct val="0"/>
                </a:spcBef>
              </a:pPr>
              <a:t>6</a:t>
            </a:fld>
            <a:endParaRPr kumimoji="0" lang="fi-FI" altLang="fi-FI" sz="130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i-FI" altLang="fi-FI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4561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0307" indent="-282962" defTabSz="924561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0073" indent="-225383" defTabSz="924561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597418" indent="-225383" defTabSz="924561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4763" indent="-225383" defTabSz="924561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28560" indent="-225383" defTabSz="924561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6pPr>
            <a:lvl7pPr marL="3002356" indent="-225383" defTabSz="924561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76152" indent="-225383" defTabSz="924561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49949" indent="-225383" defTabSz="924561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fld id="{04C89E3D-FB05-4C2D-B647-9272B9BD1D5E}" type="slidenum">
              <a:rPr kumimoji="0" lang="fi-FI" altLang="fi-FI" sz="1300"/>
              <a:pPr>
                <a:spcBef>
                  <a:spcPct val="0"/>
                </a:spcBef>
              </a:pPr>
              <a:t>7</a:t>
            </a:fld>
            <a:endParaRPr kumimoji="0" lang="fi-FI" altLang="fi-FI" sz="1300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i-FI" altLang="fi-FI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4561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0307" indent="-282962" defTabSz="924561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0073" indent="-225383" defTabSz="924561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597418" indent="-225383" defTabSz="924561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4763" indent="-225383" defTabSz="924561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28560" indent="-225383" defTabSz="924561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6pPr>
            <a:lvl7pPr marL="3002356" indent="-225383" defTabSz="924561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76152" indent="-225383" defTabSz="924561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49949" indent="-225383" defTabSz="924561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fld id="{FD4D682D-851C-44FD-8734-1E9886E55746}" type="slidenum">
              <a:rPr kumimoji="0" lang="fi-FI" altLang="fi-FI" sz="1300"/>
              <a:pPr>
                <a:spcBef>
                  <a:spcPct val="0"/>
                </a:spcBef>
              </a:pPr>
              <a:t>8</a:t>
            </a:fld>
            <a:endParaRPr kumimoji="0" lang="fi-FI" altLang="fi-FI" sz="130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i-FI" altLang="fi-FI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4561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0307" indent="-282962" defTabSz="924561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0073" indent="-225383" defTabSz="924561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597418" indent="-225383" defTabSz="924561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4763" indent="-225383" defTabSz="924561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28560" indent="-225383" defTabSz="924561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6pPr>
            <a:lvl7pPr marL="3002356" indent="-225383" defTabSz="924561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76152" indent="-225383" defTabSz="924561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49949" indent="-225383" defTabSz="924561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fld id="{FD4D682D-851C-44FD-8734-1E9886E55746}" type="slidenum">
              <a:rPr kumimoji="0" lang="fi-FI" altLang="fi-FI" sz="1300"/>
              <a:pPr>
                <a:spcBef>
                  <a:spcPct val="0"/>
                </a:spcBef>
              </a:pPr>
              <a:t>9</a:t>
            </a:fld>
            <a:endParaRPr kumimoji="0" lang="fi-FI" altLang="fi-FI" sz="130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5654837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2140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 algn="ctr">
              <a:defRPr b="0" i="0" smtClean="0">
                <a:latin typeface="Arial" charset="0"/>
              </a:defRPr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524625"/>
            <a:ext cx="2133600" cy="198438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DE6EC47-CC35-4710-A899-B7A4A92CF5D6}" type="slidenum">
              <a:rPr lang="en-US" altLang="fi-FI"/>
              <a:pPr>
                <a:defRPr/>
              </a:pPr>
              <a:t>‹#›</a:t>
            </a:fld>
            <a:endParaRPr lang="en-US" altLang="fi-FI"/>
          </a:p>
        </p:txBody>
      </p:sp>
    </p:spTree>
    <p:extLst>
      <p:ext uri="{BB962C8B-B14F-4D97-AF65-F5344CB8AC3E}">
        <p14:creationId xmlns:p14="http://schemas.microsoft.com/office/powerpoint/2010/main" val="14846439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2F18C6-C9CE-463F-9724-FA3C465CA346}" type="slidenum">
              <a:rPr lang="en-US" altLang="fi-FI"/>
              <a:pPr>
                <a:defRPr/>
              </a:pPr>
              <a:t>‹#›</a:t>
            </a:fld>
            <a:endParaRPr lang="en-US" altLang="fi-FI"/>
          </a:p>
        </p:txBody>
      </p:sp>
    </p:spTree>
    <p:extLst>
      <p:ext uri="{BB962C8B-B14F-4D97-AF65-F5344CB8AC3E}">
        <p14:creationId xmlns:p14="http://schemas.microsoft.com/office/powerpoint/2010/main" val="11692548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38925" y="274638"/>
            <a:ext cx="2058988" cy="61071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29325" cy="61071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481EF8-85CD-47C5-A761-74680ED994B6}" type="slidenum">
              <a:rPr lang="en-US" altLang="fi-FI"/>
              <a:pPr>
                <a:defRPr/>
              </a:pPr>
              <a:t>‹#›</a:t>
            </a:fld>
            <a:endParaRPr lang="en-US" altLang="fi-FI"/>
          </a:p>
        </p:txBody>
      </p:sp>
    </p:spTree>
    <p:extLst>
      <p:ext uri="{BB962C8B-B14F-4D97-AF65-F5344CB8AC3E}">
        <p14:creationId xmlns:p14="http://schemas.microsoft.com/office/powerpoint/2010/main" val="553507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9D4AA2-01E1-43E4-9D78-B3AEDFA21D10}" type="slidenum">
              <a:rPr lang="en-US" altLang="fi-FI"/>
              <a:pPr>
                <a:defRPr/>
              </a:pPr>
              <a:t>‹#›</a:t>
            </a:fld>
            <a:endParaRPr lang="en-US" altLang="fi-FI"/>
          </a:p>
        </p:txBody>
      </p:sp>
    </p:spTree>
    <p:extLst>
      <p:ext uri="{BB962C8B-B14F-4D97-AF65-F5344CB8AC3E}">
        <p14:creationId xmlns:p14="http://schemas.microsoft.com/office/powerpoint/2010/main" val="37024570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79DEB5-6681-4D9B-A209-CB670F300771}" type="slidenum">
              <a:rPr lang="en-US" altLang="fi-FI"/>
              <a:pPr>
                <a:defRPr/>
              </a:pPr>
              <a:t>‹#›</a:t>
            </a:fld>
            <a:endParaRPr lang="en-US" altLang="fi-FI"/>
          </a:p>
        </p:txBody>
      </p:sp>
    </p:spTree>
    <p:extLst>
      <p:ext uri="{BB962C8B-B14F-4D97-AF65-F5344CB8AC3E}">
        <p14:creationId xmlns:p14="http://schemas.microsoft.com/office/powerpoint/2010/main" val="35369569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8313" y="1268413"/>
            <a:ext cx="4038600" cy="51133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9313" y="1268413"/>
            <a:ext cx="4038600" cy="51133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74E5D9-918B-42E9-85A7-BAB59314DAAB}" type="slidenum">
              <a:rPr lang="en-US" altLang="fi-FI"/>
              <a:pPr>
                <a:defRPr/>
              </a:pPr>
              <a:t>‹#›</a:t>
            </a:fld>
            <a:endParaRPr lang="en-US" altLang="fi-FI"/>
          </a:p>
        </p:txBody>
      </p:sp>
    </p:spTree>
    <p:extLst>
      <p:ext uri="{BB962C8B-B14F-4D97-AF65-F5344CB8AC3E}">
        <p14:creationId xmlns:p14="http://schemas.microsoft.com/office/powerpoint/2010/main" val="25298032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19E5F4-3A3B-495C-9557-B4CBEFB3A258}" type="slidenum">
              <a:rPr lang="en-US" altLang="fi-FI"/>
              <a:pPr>
                <a:defRPr/>
              </a:pPr>
              <a:t>‹#›</a:t>
            </a:fld>
            <a:endParaRPr lang="en-US" altLang="fi-FI"/>
          </a:p>
        </p:txBody>
      </p:sp>
    </p:spTree>
    <p:extLst>
      <p:ext uri="{BB962C8B-B14F-4D97-AF65-F5344CB8AC3E}">
        <p14:creationId xmlns:p14="http://schemas.microsoft.com/office/powerpoint/2010/main" val="28317795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6C14B0-6863-44B2-8654-8E031B6F21FB}" type="slidenum">
              <a:rPr lang="en-US" altLang="fi-FI"/>
              <a:pPr>
                <a:defRPr/>
              </a:pPr>
              <a:t>‹#›</a:t>
            </a:fld>
            <a:endParaRPr lang="en-US" altLang="fi-FI"/>
          </a:p>
        </p:txBody>
      </p:sp>
    </p:spTree>
    <p:extLst>
      <p:ext uri="{BB962C8B-B14F-4D97-AF65-F5344CB8AC3E}">
        <p14:creationId xmlns:p14="http://schemas.microsoft.com/office/powerpoint/2010/main" val="12134312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9F684B-FEE3-482C-9B9A-89F62D36D12B}" type="slidenum">
              <a:rPr lang="en-US" altLang="fi-FI"/>
              <a:pPr>
                <a:defRPr/>
              </a:pPr>
              <a:t>‹#›</a:t>
            </a:fld>
            <a:endParaRPr lang="en-US" altLang="fi-FI"/>
          </a:p>
        </p:txBody>
      </p:sp>
    </p:spTree>
    <p:extLst>
      <p:ext uri="{BB962C8B-B14F-4D97-AF65-F5344CB8AC3E}">
        <p14:creationId xmlns:p14="http://schemas.microsoft.com/office/powerpoint/2010/main" val="14511382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2362AF-6C7F-44E1-B938-9486F5A4061C}" type="slidenum">
              <a:rPr lang="en-US" altLang="fi-FI"/>
              <a:pPr>
                <a:defRPr/>
              </a:pPr>
              <a:t>‹#›</a:t>
            </a:fld>
            <a:endParaRPr lang="en-US" altLang="fi-FI"/>
          </a:p>
        </p:txBody>
      </p:sp>
    </p:spTree>
    <p:extLst>
      <p:ext uri="{BB962C8B-B14F-4D97-AF65-F5344CB8AC3E}">
        <p14:creationId xmlns:p14="http://schemas.microsoft.com/office/powerpoint/2010/main" val="36289265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i-FI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E40A54-F21A-48DB-8CDE-11BCF07F0EEA}" type="slidenum">
              <a:rPr lang="en-US" altLang="fi-FI"/>
              <a:pPr>
                <a:defRPr/>
              </a:pPr>
              <a:t>‹#›</a:t>
            </a:fld>
            <a:endParaRPr lang="en-US" altLang="fi-FI"/>
          </a:p>
        </p:txBody>
      </p:sp>
    </p:spTree>
    <p:extLst>
      <p:ext uri="{BB962C8B-B14F-4D97-AF65-F5344CB8AC3E}">
        <p14:creationId xmlns:p14="http://schemas.microsoft.com/office/powerpoint/2010/main" val="34460620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993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i-FI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268413"/>
            <a:ext cx="8229600" cy="5113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i-FI"/>
              <a:t>Click to edit Master text styles</a:t>
            </a:r>
          </a:p>
          <a:p>
            <a:pPr lvl="1"/>
            <a:r>
              <a:rPr lang="en-US" altLang="fi-FI"/>
              <a:t>Second level</a:t>
            </a:r>
          </a:p>
          <a:p>
            <a:pPr lvl="2"/>
            <a:r>
              <a:rPr lang="en-US" altLang="fi-FI"/>
              <a:t>Third level</a:t>
            </a:r>
          </a:p>
          <a:p>
            <a:pPr lvl="3"/>
            <a:r>
              <a:rPr lang="en-US" altLang="fi-FI"/>
              <a:t>Fourth level</a:t>
            </a:r>
          </a:p>
          <a:p>
            <a:pPr lvl="4"/>
            <a:r>
              <a:rPr lang="en-US" altLang="fi-FI"/>
              <a:t>Fifth level</a:t>
            </a:r>
          </a:p>
        </p:txBody>
      </p:sp>
      <p:sp>
        <p:nvSpPr>
          <p:cNvPr id="21197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92113" y="6524625"/>
            <a:ext cx="5551487" cy="196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1" i="1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21197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632575" y="6524625"/>
            <a:ext cx="2133600" cy="196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57BAE515-CB23-4D08-B52A-E530ED144E55}" type="slidenum">
              <a:rPr lang="en-US" altLang="fi-FI"/>
              <a:pPr>
                <a:defRPr/>
              </a:pPr>
              <a:t>‹#›</a:t>
            </a:fld>
            <a:endParaRPr lang="en-US" altLang="fi-FI"/>
          </a:p>
        </p:txBody>
      </p:sp>
      <p:sp>
        <p:nvSpPr>
          <p:cNvPr id="1030" name="Line 7"/>
          <p:cNvSpPr>
            <a:spLocks noChangeShapeType="1"/>
          </p:cNvSpPr>
          <p:nvPr/>
        </p:nvSpPr>
        <p:spPr bwMode="auto">
          <a:xfrm>
            <a:off x="468313" y="1196975"/>
            <a:ext cx="82073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468313" y="6453188"/>
            <a:ext cx="82073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2" r:id="rId1"/>
    <p:sldLayoutId id="2147483912" r:id="rId2"/>
    <p:sldLayoutId id="2147483913" r:id="rId3"/>
    <p:sldLayoutId id="2147483914" r:id="rId4"/>
    <p:sldLayoutId id="2147483915" r:id="rId5"/>
    <p:sldLayoutId id="2147483916" r:id="rId6"/>
    <p:sldLayoutId id="2147483917" r:id="rId7"/>
    <p:sldLayoutId id="2147483918" r:id="rId8"/>
    <p:sldLayoutId id="2147483919" r:id="rId9"/>
    <p:sldLayoutId id="2147483920" r:id="rId10"/>
    <p:sldLayoutId id="2147483921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 Narrow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 Narrow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 Narrow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 Narrow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 Narrow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 Narrow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 Narrow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 Narrow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−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−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−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−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−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−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−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−"/>
        <a:defRPr sz="2000">
          <a:solidFill>
            <a:schemeClr val="tx1"/>
          </a:solidFill>
          <a:latin typeface="+mn-lt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 descr="magic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7000" cy="12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075" name="Rectangle 5"/>
          <p:cNvSpPr>
            <a:spLocks noGrp="1" noChangeArrowheads="1"/>
          </p:cNvSpPr>
          <p:nvPr>
            <p:ph type="ctrTitle"/>
          </p:nvPr>
        </p:nvSpPr>
        <p:spPr>
          <a:xfrm>
            <a:off x="685800" y="1063625"/>
            <a:ext cx="7772400" cy="2139950"/>
          </a:xfrm>
        </p:spPr>
        <p:txBody>
          <a:bodyPr/>
          <a:lstStyle/>
          <a:p>
            <a:pPr eaLnBrk="1" hangingPunct="1"/>
            <a:r>
              <a:rPr lang="fi-FI" altLang="fi-FI" dirty="0">
                <a:solidFill>
                  <a:srgbClr val="7030A0"/>
                </a:solidFill>
              </a:rPr>
              <a:t>Kurssiesite</a:t>
            </a:r>
            <a:br>
              <a:rPr lang="fi-FI" altLang="fi-FI" dirty="0">
                <a:solidFill>
                  <a:srgbClr val="7030A0"/>
                </a:solidFill>
              </a:rPr>
            </a:br>
            <a:r>
              <a:rPr lang="fi-FI" altLang="fi-FI" dirty="0">
                <a:solidFill>
                  <a:srgbClr val="7030A0"/>
                </a:solidFill>
              </a:rPr>
              <a:t>Lausekielinen ohjelmointi II</a:t>
            </a:r>
            <a:br>
              <a:rPr lang="fi-FI" altLang="fi-FI" dirty="0">
                <a:solidFill>
                  <a:srgbClr val="7030A0"/>
                </a:solidFill>
              </a:rPr>
            </a:br>
            <a:r>
              <a:rPr lang="fi-FI" altLang="fi-FI" dirty="0">
                <a:solidFill>
                  <a:srgbClr val="7030A0"/>
                </a:solidFill>
              </a:rPr>
              <a:t>Syksy 2020</a:t>
            </a:r>
          </a:p>
        </p:txBody>
      </p:sp>
      <p:sp>
        <p:nvSpPr>
          <p:cNvPr id="3076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701749" y="3886200"/>
            <a:ext cx="7655442" cy="2411413"/>
          </a:xfrm>
        </p:spPr>
        <p:txBody>
          <a:bodyPr/>
          <a:lstStyle/>
          <a:p>
            <a:pPr eaLnBrk="1" hangingPunct="1"/>
            <a:r>
              <a:rPr lang="fi-FI" altLang="fi-FI" dirty="0"/>
              <a:t>Jorma </a:t>
            </a:r>
            <a:r>
              <a:rPr lang="fi-FI" altLang="fi-FI" dirty="0" err="1"/>
              <a:t>Laurikkala</a:t>
            </a:r>
            <a:endParaRPr lang="fi-FI" altLang="fi-FI" dirty="0"/>
          </a:p>
          <a:p>
            <a:pPr eaLnBrk="1" hangingPunct="1"/>
            <a:r>
              <a:rPr lang="fi-FI" altLang="fi-FI" dirty="0"/>
              <a:t>Tietojenkäsittelytieteet</a:t>
            </a:r>
          </a:p>
          <a:p>
            <a:pPr eaLnBrk="1" hangingPunct="1"/>
            <a:r>
              <a:rPr lang="fi-FI" altLang="fi-FI" dirty="0"/>
              <a:t>Informaatioteknologian ja viestinnän tiedekunta</a:t>
            </a:r>
          </a:p>
          <a:p>
            <a:pPr eaLnBrk="1" hangingPunct="1"/>
            <a:r>
              <a:rPr lang="fi-FI" altLang="fi-FI" dirty="0"/>
              <a:t>Tampereen yliopisto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Font typeface="Arial" charset="0"/>
              <a:buChar char="−"/>
              <a:defRPr sz="28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Arial" charset="0"/>
              <a:buChar char="−"/>
              <a:defRPr sz="24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Arial" charset="0"/>
              <a:buChar char="−"/>
              <a:defRPr sz="20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Font typeface="Arial" charset="0"/>
              <a:buChar char="−"/>
              <a:defRPr sz="20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charset="0"/>
              <a:buChar char="−"/>
              <a:defRPr sz="20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charset="0"/>
              <a:buChar char="−"/>
              <a:defRPr sz="20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charset="0"/>
              <a:buChar char="−"/>
              <a:defRPr sz="20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charset="0"/>
              <a:buChar char="−"/>
              <a:defRPr sz="20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8B60D33D-6279-43D5-BC2B-51283787ED0F}" type="slidenum">
              <a:rPr lang="en-US" altLang="fi-FI" sz="1400">
                <a:latin typeface="Times New Roman" pitchFamily="18" charset="0"/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10</a:t>
            </a:fld>
            <a:endParaRPr lang="en-US" altLang="fi-FI" sz="1400">
              <a:latin typeface="Times New Roman" pitchFamily="18" charset="0"/>
            </a:endParaRPr>
          </a:p>
        </p:txBody>
      </p:sp>
      <p:sp>
        <p:nvSpPr>
          <p:cNvPr id="9219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altLang="fi-FI" dirty="0">
                <a:solidFill>
                  <a:srgbClr val="7030A0"/>
                </a:solidFill>
              </a:rPr>
              <a:t>Viikkoharjoitukset</a:t>
            </a:r>
            <a:endParaRPr lang="en-US" altLang="fi-FI" dirty="0">
              <a:solidFill>
                <a:srgbClr val="7030A0"/>
              </a:solidFill>
            </a:endParaRPr>
          </a:p>
        </p:txBody>
      </p:sp>
      <p:sp>
        <p:nvSpPr>
          <p:cNvPr id="9220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68313" y="1268413"/>
            <a:ext cx="8218487" cy="5113337"/>
          </a:xfrm>
        </p:spPr>
        <p:txBody>
          <a:bodyPr/>
          <a:lstStyle/>
          <a:p>
            <a:pPr eaLnBrk="1" hangingPunct="1">
              <a:lnSpc>
                <a:spcPct val="95000"/>
              </a:lnSpc>
            </a:pPr>
            <a:r>
              <a:rPr lang="fi-FI" altLang="fi-FI" sz="2800" dirty="0"/>
              <a:t>Harjoituksista on kerättävä vähintään tietty määrä pisteitä.</a:t>
            </a:r>
            <a:endParaRPr lang="fi-FI" altLang="fi-FI" sz="2800" dirty="0">
              <a:solidFill>
                <a:srgbClr val="C00000"/>
              </a:solidFill>
            </a:endParaRPr>
          </a:p>
          <a:p>
            <a:pPr eaLnBrk="1" hangingPunct="1">
              <a:lnSpc>
                <a:spcPct val="95000"/>
              </a:lnSpc>
            </a:pPr>
            <a:r>
              <a:rPr lang="fi-FI" altLang="fi-FI" sz="2800" dirty="0">
                <a:solidFill>
                  <a:srgbClr val="C00000"/>
                </a:solidFill>
              </a:rPr>
              <a:t>Harjoituspisteet </a:t>
            </a:r>
            <a:r>
              <a:rPr lang="fi-FI" altLang="fi-FI" sz="2800" dirty="0"/>
              <a:t>tulevat tällä toteutuskerralla </a:t>
            </a:r>
            <a:r>
              <a:rPr lang="fi-FI" altLang="fi-FI" sz="2800" dirty="0">
                <a:solidFill>
                  <a:srgbClr val="C00000"/>
                </a:solidFill>
              </a:rPr>
              <a:t>pelkästään harjoitustehtävien hyväksytyistä ratkaisuista</a:t>
            </a:r>
            <a:r>
              <a:rPr lang="fi-FI" altLang="fi-FI" sz="2800" dirty="0"/>
              <a:t>.</a:t>
            </a:r>
          </a:p>
          <a:p>
            <a:pPr lvl="1" eaLnBrk="1" hangingPunct="1">
              <a:lnSpc>
                <a:spcPct val="95000"/>
              </a:lnSpc>
            </a:pPr>
            <a:r>
              <a:rPr lang="fi-FI" altLang="fi-FI" sz="2400" dirty="0"/>
              <a:t>Aiemmasta poiketen ryhmään osallistumisesta </a:t>
            </a:r>
            <a:r>
              <a:rPr lang="fi-FI" altLang="fi-FI" sz="2400" dirty="0">
                <a:solidFill>
                  <a:srgbClr val="C00000"/>
                </a:solidFill>
              </a:rPr>
              <a:t>ei</a:t>
            </a:r>
            <a:r>
              <a:rPr lang="fi-FI" altLang="fi-FI" sz="2400" dirty="0"/>
              <a:t> saa pisteitä.</a:t>
            </a:r>
          </a:p>
          <a:p>
            <a:pPr eaLnBrk="1" hangingPunct="1">
              <a:lnSpc>
                <a:spcPct val="95000"/>
              </a:lnSpc>
            </a:pPr>
            <a:r>
              <a:rPr lang="fi-FI" altLang="fi-FI" sz="2800" dirty="0">
                <a:solidFill>
                  <a:srgbClr val="C0504D"/>
                </a:solidFill>
              </a:rPr>
              <a:t>Harjoituksia tulisi ratkoa tasaiseen tahtiin koko kurssin ajan</a:t>
            </a:r>
            <a:r>
              <a:rPr lang="fi-FI" altLang="fi-FI" sz="2800" dirty="0"/>
              <a:t>.</a:t>
            </a:r>
          </a:p>
          <a:p>
            <a:pPr lvl="1" eaLnBrk="1" hangingPunct="1">
              <a:lnSpc>
                <a:spcPct val="95000"/>
              </a:lnSpc>
            </a:pPr>
            <a:r>
              <a:rPr lang="fi-FI" altLang="fi-FI" sz="2400" dirty="0"/>
              <a:t>Älä lopeta, kun minimivaatimus on saavutettu, jotta harjoitustyön kanssa ei tulisi vaikeuksia.</a:t>
            </a:r>
            <a:endParaRPr lang="fi-FI" altLang="fi-FI" sz="2800" dirty="0"/>
          </a:p>
          <a:p>
            <a:pPr eaLnBrk="1" hangingPunct="1">
              <a:lnSpc>
                <a:spcPct val="95000"/>
              </a:lnSpc>
            </a:pPr>
            <a:r>
              <a:rPr lang="fi-FI" altLang="fi-FI" sz="2800" dirty="0"/>
              <a:t>Ratkaisupisteiden summan tulee olla </a:t>
            </a:r>
            <a:r>
              <a:rPr lang="fi-FI" altLang="fi-FI" sz="2800" dirty="0">
                <a:solidFill>
                  <a:srgbClr val="C0504D"/>
                </a:solidFill>
              </a:rPr>
              <a:t>vähintään 60 %</a:t>
            </a:r>
            <a:r>
              <a:rPr lang="fi-FI" altLang="fi-FI" sz="2800" dirty="0"/>
              <a:t> harjoitustehtävien kokonaismäärästä.</a:t>
            </a:r>
          </a:p>
          <a:p>
            <a:pPr lvl="1" eaLnBrk="1" hangingPunct="1">
              <a:lnSpc>
                <a:spcPct val="95000"/>
              </a:lnSpc>
            </a:pPr>
            <a:r>
              <a:rPr lang="fi-FI" altLang="fi-FI" sz="2400" dirty="0"/>
              <a:t>Jos tehtäviä on esimerkiksi 51 kappaletta, niin 60 %:n raja on </a:t>
            </a:r>
            <a:r>
              <a:rPr lang="fi-FI" altLang="fi-FI" sz="2400" dirty="0">
                <a:latin typeface="Arial Unicode MS"/>
                <a:ea typeface="Arial Unicode MS"/>
                <a:cs typeface="Arial Unicode MS"/>
              </a:rPr>
              <a:t>⌈</a:t>
            </a:r>
            <a:r>
              <a:rPr lang="fi-FI" altLang="fi-FI" sz="2400" dirty="0"/>
              <a:t>0,6 ∙ 51</a:t>
            </a:r>
            <a:r>
              <a:rPr lang="fi-FI" altLang="fi-FI" sz="2400" dirty="0">
                <a:latin typeface="Arial Unicode MS"/>
                <a:ea typeface="Arial Unicode MS"/>
                <a:cs typeface="Arial Unicode MS"/>
              </a:rPr>
              <a:t>⌉</a:t>
            </a:r>
            <a:r>
              <a:rPr lang="fi-FI" altLang="fi-FI" sz="2400" dirty="0"/>
              <a:t> = 31 pistettä.</a:t>
            </a:r>
          </a:p>
          <a:p>
            <a:pPr lvl="2" eaLnBrk="1" hangingPunct="1">
              <a:lnSpc>
                <a:spcPct val="95000"/>
              </a:lnSpc>
            </a:pPr>
            <a:r>
              <a:rPr lang="fi-FI" altLang="fi-FI" sz="2000" dirty="0"/>
              <a:t>Prosentteja ei siis pyöristetä ylöspäin. Prosenttien kokonaisosan on oltava vähintään 60.</a:t>
            </a:r>
            <a:endParaRPr lang="fi-FI" altLang="fi-FI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Font typeface="Arial" charset="0"/>
              <a:buChar char="−"/>
              <a:defRPr sz="28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Arial" charset="0"/>
              <a:buChar char="−"/>
              <a:defRPr sz="24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Arial" charset="0"/>
              <a:buChar char="−"/>
              <a:defRPr sz="20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Font typeface="Arial" charset="0"/>
              <a:buChar char="−"/>
              <a:defRPr sz="20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charset="0"/>
              <a:buChar char="−"/>
              <a:defRPr sz="20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charset="0"/>
              <a:buChar char="−"/>
              <a:defRPr sz="20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charset="0"/>
              <a:buChar char="−"/>
              <a:defRPr sz="20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charset="0"/>
              <a:buChar char="−"/>
              <a:defRPr sz="20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DB67AF71-7B84-4F1C-BD01-FB5704849B9A}" type="slidenum">
              <a:rPr lang="en-US" altLang="fi-FI" sz="1400">
                <a:latin typeface="Times New Roman" pitchFamily="18" charset="0"/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11</a:t>
            </a:fld>
            <a:endParaRPr lang="en-US" altLang="fi-FI" sz="1400">
              <a:latin typeface="Times New Roman" pitchFamily="18" charset="0"/>
            </a:endParaRPr>
          </a:p>
        </p:txBody>
      </p:sp>
      <p:sp>
        <p:nvSpPr>
          <p:cNvPr id="13315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altLang="fi-FI" dirty="0">
                <a:solidFill>
                  <a:srgbClr val="7030A0"/>
                </a:solidFill>
              </a:rPr>
              <a:t>Harjoitustyö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fi-FI" altLang="fi-FI" sz="2800" dirty="0"/>
              <a:t>Harjoitustyö julkaistaan kurssin loppupuolella.</a:t>
            </a:r>
          </a:p>
          <a:p>
            <a:pPr eaLnBrk="1" hangingPunct="1">
              <a:lnSpc>
                <a:spcPct val="90000"/>
              </a:lnSpc>
            </a:pPr>
            <a:r>
              <a:rPr lang="fi-FI" altLang="fi-FI" sz="2800" dirty="0"/>
              <a:t>Kattaa suuriman osan kurssilla opetetuista asioista.</a:t>
            </a:r>
          </a:p>
          <a:p>
            <a:pPr lvl="1" eaLnBrk="1" hangingPunct="1">
              <a:lnSpc>
                <a:spcPct val="90000"/>
              </a:lnSpc>
            </a:pPr>
            <a:r>
              <a:rPr lang="fi-FI" altLang="fi-FI" sz="2400" dirty="0"/>
              <a:t>Työn ohjelmointi on paljon helpompaa, jos harjoitustehtäviä ratkoo tasaisella tahdilla kaikilla harjoituskerroilla.</a:t>
            </a:r>
          </a:p>
          <a:p>
            <a:pPr eaLnBrk="1" hangingPunct="1">
              <a:lnSpc>
                <a:spcPct val="90000"/>
              </a:lnSpc>
            </a:pPr>
            <a:r>
              <a:rPr lang="fi-FI" altLang="fi-FI" sz="2800" dirty="0">
                <a:solidFill>
                  <a:srgbClr val="C0504D"/>
                </a:solidFill>
              </a:rPr>
              <a:t>Palautus ennen joulua.</a:t>
            </a:r>
          </a:p>
          <a:p>
            <a:pPr lvl="1" eaLnBrk="1" hangingPunct="1">
              <a:lnSpc>
                <a:spcPct val="90000"/>
              </a:lnSpc>
            </a:pPr>
            <a:r>
              <a:rPr lang="fi-FI" altLang="fi-FI" sz="2400" dirty="0"/>
              <a:t>Varaa II-periodissa aikaa sekä periodin lopun tenteille että harjoitustyön tekoon.</a:t>
            </a:r>
          </a:p>
          <a:p>
            <a:pPr eaLnBrk="1" hangingPunct="1"/>
            <a:r>
              <a:rPr lang="fi-FI" altLang="fi-FI" sz="2800" dirty="0"/>
              <a:t>Tehdään yksin ja pääosin omalla ajalla.</a:t>
            </a:r>
            <a:endParaRPr lang="fi-FI" altLang="fi-FI" sz="2400" dirty="0"/>
          </a:p>
          <a:p>
            <a:pPr lvl="1" eaLnBrk="1" hangingPunct="1">
              <a:lnSpc>
                <a:spcPct val="90000"/>
              </a:lnSpc>
            </a:pPr>
            <a:r>
              <a:rPr lang="fi-FI" altLang="fi-FI" sz="2400" dirty="0">
                <a:solidFill>
                  <a:srgbClr val="C0504D"/>
                </a:solidFill>
              </a:rPr>
              <a:t>Kopiointi</a:t>
            </a:r>
            <a:r>
              <a:rPr lang="fi-FI" altLang="fi-FI" sz="2400" dirty="0"/>
              <a:t> on ehdottomasti </a:t>
            </a:r>
            <a:r>
              <a:rPr lang="fi-FI" altLang="fi-FI" sz="2400" dirty="0">
                <a:solidFill>
                  <a:srgbClr val="C0504D"/>
                </a:solidFill>
              </a:rPr>
              <a:t>kiellettyä</a:t>
            </a:r>
            <a:r>
              <a:rPr lang="fi-FI" altLang="fi-FI" sz="2400" dirty="0"/>
              <a:t>.</a:t>
            </a:r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Font typeface="Arial" charset="0"/>
              <a:buChar char="−"/>
              <a:defRPr sz="28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Arial" charset="0"/>
              <a:buChar char="−"/>
              <a:defRPr sz="24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Arial" charset="0"/>
              <a:buChar char="−"/>
              <a:defRPr sz="20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Font typeface="Arial" charset="0"/>
              <a:buChar char="−"/>
              <a:defRPr sz="20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charset="0"/>
              <a:buChar char="−"/>
              <a:defRPr sz="20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charset="0"/>
              <a:buChar char="−"/>
              <a:defRPr sz="20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charset="0"/>
              <a:buChar char="−"/>
              <a:defRPr sz="20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charset="0"/>
              <a:buChar char="−"/>
              <a:defRPr sz="20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05F8857C-DD47-4FE7-9633-0D7506B3ED4B}" type="slidenum">
              <a:rPr lang="en-US" altLang="fi-FI" sz="1400">
                <a:latin typeface="Times New Roman" pitchFamily="18" charset="0"/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12</a:t>
            </a:fld>
            <a:endParaRPr lang="en-US" altLang="fi-FI" sz="1400">
              <a:latin typeface="Times New Roman" pitchFamily="18" charset="0"/>
            </a:endParaRPr>
          </a:p>
        </p:txBody>
      </p:sp>
      <p:sp>
        <p:nvSpPr>
          <p:cNvPr id="15363" name="Rectangle 1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altLang="fi-FI" dirty="0">
                <a:solidFill>
                  <a:srgbClr val="7030A0"/>
                </a:solidFill>
              </a:rPr>
              <a:t>Suoritus ja arvostelu</a:t>
            </a:r>
          </a:p>
        </p:txBody>
      </p:sp>
      <p:sp>
        <p:nvSpPr>
          <p:cNvPr id="15364" name="Rectangle 11"/>
          <p:cNvSpPr>
            <a:spLocks noGrp="1" noChangeArrowheads="1"/>
          </p:cNvSpPr>
          <p:nvPr>
            <p:ph type="body" idx="1"/>
          </p:nvPr>
        </p:nvSpPr>
        <p:spPr>
          <a:xfrm>
            <a:off x="468313" y="1268413"/>
            <a:ext cx="8210550" cy="511333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fi-FI" altLang="fi-FI" sz="2800" dirty="0"/>
              <a:t>Kurssin suorittamiseksi täytyy:</a:t>
            </a:r>
          </a:p>
          <a:p>
            <a:pPr lvl="1" eaLnBrk="1" hangingPunct="1">
              <a:lnSpc>
                <a:spcPct val="90000"/>
              </a:lnSpc>
            </a:pPr>
            <a:r>
              <a:rPr lang="fi-FI" altLang="fi-FI" sz="2400" dirty="0"/>
              <a:t>kerätä harjoituspisteitä vähintään 60 % saatavilla olevien harjoituspisteiden summasta ja</a:t>
            </a:r>
          </a:p>
          <a:p>
            <a:pPr lvl="1" eaLnBrk="1" hangingPunct="1">
              <a:lnSpc>
                <a:spcPct val="90000"/>
              </a:lnSpc>
            </a:pPr>
            <a:r>
              <a:rPr lang="fi-FI" altLang="fi-FI" sz="2400" dirty="0"/>
              <a:t>tehdä harjoitustyö hyväksytysti.</a:t>
            </a:r>
          </a:p>
          <a:p>
            <a:pPr eaLnBrk="1" hangingPunct="1">
              <a:lnSpc>
                <a:spcPct val="90000"/>
              </a:lnSpc>
            </a:pPr>
            <a:r>
              <a:rPr lang="fi-FI" altLang="fi-FI" sz="2800" dirty="0"/>
              <a:t>Arvosteluasteikko on hyväksytty/hylätty.</a:t>
            </a:r>
          </a:p>
          <a:p>
            <a:pPr lvl="1" eaLnBrk="1" hangingPunct="1">
              <a:lnSpc>
                <a:spcPct val="90000"/>
              </a:lnSpc>
            </a:pPr>
            <a:r>
              <a:rPr lang="fi-FI" altLang="fi-FI" sz="2400" dirty="0"/>
              <a:t>Kurssilla ei ole tenttiä eikä harjoitusaktiivisuudesta saa hyvityspisteitä.</a:t>
            </a:r>
          </a:p>
          <a:p>
            <a:pPr eaLnBrk="1" hangingPunct="1">
              <a:lnSpc>
                <a:spcPct val="90000"/>
              </a:lnSpc>
            </a:pPr>
            <a:r>
              <a:rPr lang="fi-FI" altLang="fi-FI" sz="2800" dirty="0"/>
              <a:t>Ota yhteyttä kurssin vastuuopettajaan, jos haluat korvata osasuorituksen (eli lähinnä viikkoharjoitukset) viime lukuvuoden kurssilla hyväksytysti suoritetulla osasuorituksella.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Font typeface="Arial" charset="0"/>
              <a:buChar char="−"/>
              <a:defRPr sz="28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Arial" charset="0"/>
              <a:buChar char="−"/>
              <a:defRPr sz="24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Arial" charset="0"/>
              <a:buChar char="−"/>
              <a:defRPr sz="20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Font typeface="Arial" charset="0"/>
              <a:buChar char="−"/>
              <a:defRPr sz="20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charset="0"/>
              <a:buChar char="−"/>
              <a:defRPr sz="20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charset="0"/>
              <a:buChar char="−"/>
              <a:defRPr sz="20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charset="0"/>
              <a:buChar char="−"/>
              <a:defRPr sz="20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charset="0"/>
              <a:buChar char="−"/>
              <a:defRPr sz="20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49A77E9D-28C1-4401-B39F-8E46D6104DAB}" type="slidenum">
              <a:rPr lang="en-US" altLang="fi-FI" sz="1400">
                <a:latin typeface="Times New Roman" pitchFamily="18" charset="0"/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13</a:t>
            </a:fld>
            <a:endParaRPr lang="en-US" altLang="fi-FI" sz="1400">
              <a:latin typeface="Times New Roman" pitchFamily="18" charset="0"/>
            </a:endParaRPr>
          </a:p>
        </p:txBody>
      </p:sp>
      <p:pic>
        <p:nvPicPr>
          <p:cNvPr id="16387" name="Picture 4" descr="magic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7000" cy="12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388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altLang="fi-FI" dirty="0">
                <a:solidFill>
                  <a:srgbClr val="7030A0"/>
                </a:solidFill>
              </a:rPr>
              <a:t>Kirjallisuus</a:t>
            </a:r>
          </a:p>
        </p:txBody>
      </p:sp>
      <p:sp>
        <p:nvSpPr>
          <p:cNvPr id="16389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468313" y="1268413"/>
            <a:ext cx="8497887" cy="5113337"/>
          </a:xfrm>
        </p:spPr>
        <p:txBody>
          <a:bodyPr/>
          <a:lstStyle/>
          <a:p>
            <a:pPr eaLnBrk="1" hangingPunct="1"/>
            <a:r>
              <a:rPr lang="fi-FI" altLang="fi-FI" sz="2800" dirty="0"/>
              <a:t>Pääasiallinen kirjallinen materiaali on kurssin verkkosivuilla osa kerrallaan julkaistava luentorunko.</a:t>
            </a:r>
          </a:p>
          <a:p>
            <a:pPr eaLnBrk="1" hangingPunct="1"/>
            <a:r>
              <a:rPr lang="fi-FI" altLang="fi-FI" sz="2800" dirty="0"/>
              <a:t>Kirjoja suositellaan lähinnä oheislukemistoksi.</a:t>
            </a:r>
          </a:p>
          <a:p>
            <a:pPr lvl="1" eaLnBrk="1" hangingPunct="1"/>
            <a:r>
              <a:rPr lang="fi-FI" altLang="fi-FI" sz="2400" dirty="0"/>
              <a:t>Verkossa on saatavilla ilmaisia lähteitä.</a:t>
            </a:r>
          </a:p>
          <a:p>
            <a:pPr lvl="1" eaLnBrk="1" hangingPunct="1"/>
            <a:r>
              <a:rPr lang="fi-FI" altLang="fi-FI" sz="2400" dirty="0" err="1"/>
              <a:t>Eck</a:t>
            </a:r>
            <a:r>
              <a:rPr lang="fi-FI" altLang="fi-FI" sz="2400" dirty="0"/>
              <a:t>: </a:t>
            </a:r>
            <a:r>
              <a:rPr lang="en-US" altLang="fi-FI" sz="2400" dirty="0"/>
              <a:t>Introduction to Programming Using Java (</a:t>
            </a:r>
            <a:r>
              <a:rPr lang="fi-FI" altLang="fi-FI" sz="2400" dirty="0"/>
              <a:t>http://math.hws.edu/javanotes/) on ilmainen verkkokirja, josta saattaa olla osin apua kurssilla. </a:t>
            </a:r>
            <a:r>
              <a:rPr lang="fi-FI" altLang="fi-FI" sz="2400" dirty="0" err="1"/>
              <a:t>Eck</a:t>
            </a:r>
            <a:r>
              <a:rPr lang="fi-FI" altLang="fi-FI" sz="2400" dirty="0"/>
              <a:t> siirtyy melko nopeasti olio-ohjelmointiin, joka ei ole varsinaisesti tämän kurssin aihe. Kirjassa on kuitenkin paljon myös aloittelevalle Java-ohjelmoijalle hyödyllistä asiaa.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Font typeface="Arial" charset="0"/>
              <a:buChar char="−"/>
              <a:defRPr sz="28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Arial" charset="0"/>
              <a:buChar char="−"/>
              <a:defRPr sz="24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Arial" charset="0"/>
              <a:buChar char="−"/>
              <a:defRPr sz="20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Font typeface="Arial" charset="0"/>
              <a:buChar char="−"/>
              <a:defRPr sz="20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charset="0"/>
              <a:buChar char="−"/>
              <a:defRPr sz="20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charset="0"/>
              <a:buChar char="−"/>
              <a:defRPr sz="20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charset="0"/>
              <a:buChar char="−"/>
              <a:defRPr sz="20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charset="0"/>
              <a:buChar char="−"/>
              <a:defRPr sz="20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B8ADCD8C-80B7-4356-B0A5-EB2CADA73829}" type="slidenum">
              <a:rPr lang="en-US" altLang="fi-FI" sz="1400">
                <a:latin typeface="Times New Roman" pitchFamily="18" charset="0"/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en-US" altLang="fi-FI" sz="1400">
              <a:latin typeface="Times New Roman" pitchFamily="18" charset="0"/>
            </a:endParaRPr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altLang="fi-FI" dirty="0">
                <a:solidFill>
                  <a:srgbClr val="7030A0"/>
                </a:solidFill>
              </a:rPr>
              <a:t>Opettajat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268413"/>
            <a:ext cx="8204200" cy="511333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fi-FI" altLang="fi-FI" sz="2800" dirty="0"/>
              <a:t>Jorma Laurikkala, yliopistonlehtori.</a:t>
            </a:r>
          </a:p>
          <a:p>
            <a:pPr lvl="1" eaLnBrk="1" hangingPunct="1">
              <a:lnSpc>
                <a:spcPct val="90000"/>
              </a:lnSpc>
            </a:pPr>
            <a:r>
              <a:rPr lang="fi-FI" altLang="fi-FI" sz="2400" dirty="0"/>
              <a:t>Materiaalit, WETO, luennot ja kurssisivut.</a:t>
            </a:r>
          </a:p>
          <a:p>
            <a:pPr lvl="1" eaLnBrk="1" hangingPunct="1">
              <a:lnSpc>
                <a:spcPct val="90000"/>
              </a:lnSpc>
            </a:pPr>
            <a:r>
              <a:rPr lang="fi-FI" altLang="fi-FI" sz="2400" dirty="0"/>
              <a:t>Sähköposti: jorma.laurikkala@tuni.fi.</a:t>
            </a:r>
          </a:p>
          <a:p>
            <a:pPr eaLnBrk="1" hangingPunct="1">
              <a:lnSpc>
                <a:spcPct val="90000"/>
              </a:lnSpc>
            </a:pPr>
            <a:r>
              <a:rPr lang="fi-FI" altLang="fi-FI" sz="2800" dirty="0"/>
              <a:t>Kimmo Ronkainen, tutkimusapulainen.</a:t>
            </a:r>
          </a:p>
          <a:p>
            <a:pPr lvl="1" eaLnBrk="1" hangingPunct="1">
              <a:lnSpc>
                <a:spcPct val="90000"/>
              </a:lnSpc>
            </a:pPr>
            <a:r>
              <a:rPr lang="fi-FI" altLang="fi-FI" sz="2400" dirty="0"/>
              <a:t>Harjoitukset ja harjoitustyön ohjaus.</a:t>
            </a:r>
          </a:p>
          <a:p>
            <a:pPr lvl="1" eaLnBrk="1" hangingPunct="1">
              <a:lnSpc>
                <a:spcPct val="90000"/>
              </a:lnSpc>
            </a:pPr>
            <a:r>
              <a:rPr lang="fi-FI" altLang="fi-FI" sz="2400" dirty="0"/>
              <a:t>Sähköposti: kimmo.ronkainen@tuni.fi.</a:t>
            </a:r>
          </a:p>
          <a:p>
            <a:pPr eaLnBrk="1" hangingPunct="1">
              <a:lnSpc>
                <a:spcPct val="90000"/>
              </a:lnSpc>
            </a:pPr>
            <a:r>
              <a:rPr lang="fi-FI" altLang="fi-FI" sz="2800" dirty="0"/>
              <a:t>Kurssia koskevien sähköpostien otsikon olisi hyvä alkaa merkkijonolla </a:t>
            </a:r>
            <a:r>
              <a:rPr lang="fi-FI" altLang="fi-FI" sz="2800" i="1" dirty="0"/>
              <a:t>Laki 2:</a:t>
            </a:r>
          </a:p>
          <a:p>
            <a:pPr lvl="1" eaLnBrk="1" hangingPunct="1">
              <a:lnSpc>
                <a:spcPct val="90000"/>
              </a:lnSpc>
            </a:pPr>
            <a:r>
              <a:rPr lang="fi-FI" altLang="fi-FI" sz="2400" dirty="0"/>
              <a:t>Esimerkkiotsikko </a:t>
            </a:r>
            <a:r>
              <a:rPr lang="fi-FI" altLang="fi-FI" sz="2400" i="1" dirty="0"/>
              <a:t>Laki 2: kysymys luennoista</a:t>
            </a:r>
            <a:r>
              <a:rPr lang="fi-FI" altLang="fi-FI" sz="2400" dirty="0"/>
              <a:t>.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fi-FI" altLang="fi-FI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Font typeface="Arial" charset="0"/>
              <a:buChar char="−"/>
              <a:defRPr sz="28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Arial" charset="0"/>
              <a:buChar char="−"/>
              <a:defRPr sz="24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Arial" charset="0"/>
              <a:buChar char="−"/>
              <a:defRPr sz="20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Font typeface="Arial" charset="0"/>
              <a:buChar char="−"/>
              <a:defRPr sz="20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charset="0"/>
              <a:buChar char="−"/>
              <a:defRPr sz="20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charset="0"/>
              <a:buChar char="−"/>
              <a:defRPr sz="20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charset="0"/>
              <a:buChar char="−"/>
              <a:defRPr sz="20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charset="0"/>
              <a:buChar char="−"/>
              <a:defRPr sz="20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9B5DA545-2389-4592-9299-B5DC6A946FFD}" type="slidenum">
              <a:rPr lang="en-US" altLang="fi-FI" sz="1400">
                <a:latin typeface="Times New Roman" pitchFamily="18" charset="0"/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3</a:t>
            </a:fld>
            <a:endParaRPr lang="en-US" altLang="fi-FI" sz="1400">
              <a:latin typeface="Times New Roman" pitchFamily="18" charset="0"/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altLang="fi-FI" dirty="0">
                <a:solidFill>
                  <a:srgbClr val="7030A0"/>
                </a:solidFill>
              </a:rPr>
              <a:t>Lausekielinen ohjelmointi II (5 op)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268413"/>
            <a:ext cx="8239752" cy="5113337"/>
          </a:xfrm>
        </p:spPr>
        <p:txBody>
          <a:bodyPr/>
          <a:lstStyle/>
          <a:p>
            <a:pPr eaLnBrk="1" hangingPunct="1"/>
            <a:r>
              <a:rPr lang="fi-FI" altLang="fi-FI" sz="2800" dirty="0"/>
              <a:t>Korvautunut jo uudella opetuksella, mutta järjestään </a:t>
            </a:r>
            <a:r>
              <a:rPr lang="fi-FI" altLang="fi-FI" sz="2800" dirty="0">
                <a:solidFill>
                  <a:srgbClr val="C00000"/>
                </a:solidFill>
              </a:rPr>
              <a:t>vielä</a:t>
            </a:r>
            <a:r>
              <a:rPr lang="fi-FI" altLang="fi-FI" sz="2800" dirty="0"/>
              <a:t> </a:t>
            </a:r>
            <a:r>
              <a:rPr lang="fi-FI" altLang="fi-FI" sz="2800" dirty="0">
                <a:solidFill>
                  <a:srgbClr val="C00000"/>
                </a:solidFill>
              </a:rPr>
              <a:t>kerran vanhoille opiskelijoille</a:t>
            </a:r>
            <a:r>
              <a:rPr lang="fi-FI" altLang="fi-FI" sz="2800" dirty="0"/>
              <a:t>, joilta puuttuu tutkinnosta tämä kurssi.</a:t>
            </a:r>
          </a:p>
          <a:p>
            <a:pPr lvl="1" eaLnBrk="1" hangingPunct="1"/>
            <a:r>
              <a:rPr lang="fi-FI" altLang="fi-FI" sz="2200" dirty="0">
                <a:solidFill>
                  <a:srgbClr val="C00000"/>
                </a:solidFill>
              </a:rPr>
              <a:t>Et voi suorittaa kurssia, jos olet uusi opiskelija (fuksi).</a:t>
            </a:r>
          </a:p>
          <a:p>
            <a:pPr lvl="1" eaLnBrk="1" hangingPunct="1"/>
            <a:r>
              <a:rPr lang="fi-FI" altLang="fi-FI" sz="2200" dirty="0"/>
              <a:t>Laajuus 5 op opintojen aloitusvuodesta riippumatta.</a:t>
            </a:r>
            <a:endParaRPr lang="fi-FI" altLang="fi-FI" sz="2200" dirty="0">
              <a:solidFill>
                <a:srgbClr val="C00000"/>
              </a:solidFill>
            </a:endParaRPr>
          </a:p>
          <a:p>
            <a:pPr eaLnBrk="1" hangingPunct="1"/>
            <a:r>
              <a:rPr lang="fi-FI" altLang="fi-FI" sz="2800" dirty="0"/>
              <a:t>Kurssi uudistui reippaasti viime lukuvuonna.</a:t>
            </a:r>
          </a:p>
          <a:p>
            <a:pPr lvl="1" eaLnBrk="1" hangingPunct="1"/>
            <a:r>
              <a:rPr lang="fi-FI" altLang="fi-FI" sz="2200" dirty="0"/>
              <a:t>Java opetetaan aluksi uutena kielenä, minkä jälkeen jatketaan siitä mihin Pythonia käyttänyt uusi Lausekielinen ohjelmointi I loppui eli jatketaan aliohjelmien (metodien) opiskelua.</a:t>
            </a:r>
          </a:p>
          <a:p>
            <a:pPr lvl="1" eaLnBrk="1" hangingPunct="1"/>
            <a:r>
              <a:rPr lang="fi-FI" altLang="fi-FI" sz="2200" dirty="0"/>
              <a:t>Kurssin ensimmäinen harjoitustyö on poistettu.</a:t>
            </a:r>
          </a:p>
          <a:p>
            <a:pPr lvl="1" eaLnBrk="1" hangingPunct="1"/>
            <a:r>
              <a:rPr lang="fi-FI" altLang="fi-FI" sz="2200" dirty="0"/>
              <a:t>Hervannan kampuksen Ohjelmointi 2 -kurssi on vielä tänä lukuvuonna erityisesti insinööriopiskelijoille sovitettu aihealueiltaan laajempi ja vaikeampi C++-kurssi.</a:t>
            </a:r>
          </a:p>
        </p:txBody>
      </p:sp>
    </p:spTree>
    <p:extLst>
      <p:ext uri="{BB962C8B-B14F-4D97-AF65-F5344CB8AC3E}">
        <p14:creationId xmlns:p14="http://schemas.microsoft.com/office/powerpoint/2010/main" val="398195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Font typeface="Arial" charset="0"/>
              <a:buChar char="−"/>
              <a:defRPr sz="28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Arial" charset="0"/>
              <a:buChar char="−"/>
              <a:defRPr sz="24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Arial" charset="0"/>
              <a:buChar char="−"/>
              <a:defRPr sz="20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Font typeface="Arial" charset="0"/>
              <a:buChar char="−"/>
              <a:defRPr sz="20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charset="0"/>
              <a:buChar char="−"/>
              <a:defRPr sz="20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charset="0"/>
              <a:buChar char="−"/>
              <a:defRPr sz="20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charset="0"/>
              <a:buChar char="−"/>
              <a:defRPr sz="20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charset="0"/>
              <a:buChar char="−"/>
              <a:defRPr sz="20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16F9D5ED-5588-4FAF-ADB9-85E231628740}" type="slidenum">
              <a:rPr lang="en-US" altLang="fi-FI" sz="1400">
                <a:latin typeface="Times New Roman" pitchFamily="18" charset="0"/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4</a:t>
            </a:fld>
            <a:endParaRPr lang="en-US" altLang="fi-FI" sz="1400">
              <a:latin typeface="Times New Roman" pitchFamily="18" charset="0"/>
            </a:endParaRPr>
          </a:p>
        </p:txBody>
      </p:sp>
      <p:pic>
        <p:nvPicPr>
          <p:cNvPr id="6147" name="Picture 4" descr="magic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7000" cy="12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148" name="Rectangle 1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altLang="fi-FI" dirty="0">
                <a:solidFill>
                  <a:srgbClr val="7030A0"/>
                </a:solidFill>
              </a:rPr>
              <a:t>Lausekielinen ohjelmointi II (5 op)</a:t>
            </a:r>
          </a:p>
        </p:txBody>
      </p:sp>
      <p:sp>
        <p:nvSpPr>
          <p:cNvPr id="6149" name="Rectangle 12"/>
          <p:cNvSpPr>
            <a:spLocks noGrp="1" noChangeArrowheads="1"/>
          </p:cNvSpPr>
          <p:nvPr>
            <p:ph type="body" idx="1"/>
          </p:nvPr>
        </p:nvSpPr>
        <p:spPr>
          <a:xfrm>
            <a:off x="468313" y="1268413"/>
            <a:ext cx="8378825" cy="5113337"/>
          </a:xfrm>
        </p:spPr>
        <p:txBody>
          <a:bodyPr/>
          <a:lstStyle/>
          <a:p>
            <a:pPr eaLnBrk="1" hangingPunct="1"/>
            <a:r>
              <a:rPr lang="fi-FI" altLang="fi-FI" sz="2800" dirty="0"/>
              <a:t>Tavoitteena oppia tekemään laajempia ohjelmia.</a:t>
            </a:r>
          </a:p>
          <a:p>
            <a:pPr lvl="1" eaLnBrk="1" hangingPunct="1"/>
            <a:r>
              <a:rPr lang="fi-FI" altLang="fi-FI" sz="2400" dirty="0"/>
              <a:t>Opitaan hallitsemaan monimutkaisempia ohjelmia jakamalla lähdekoodi useaksi omaksi operaatioiksi.</a:t>
            </a:r>
          </a:p>
          <a:p>
            <a:pPr lvl="1" eaLnBrk="1" hangingPunct="1"/>
            <a:r>
              <a:rPr lang="fi-FI" altLang="fi-FI" sz="2400" dirty="0"/>
              <a:t>Tutustutaan tietojen hallintaan tietorakennetta (taulukko) käyttäen.</a:t>
            </a:r>
          </a:p>
          <a:p>
            <a:pPr eaLnBrk="1" hangingPunct="1"/>
            <a:r>
              <a:rPr lang="fi-FI" altLang="fi-FI" sz="2800" dirty="0"/>
              <a:t>Motto: “Ohjelmoimaan oppii edelleen vain ohjelmoimalla”.</a:t>
            </a:r>
            <a:endParaRPr lang="fi-FI" altLang="fi-FI" sz="2400" dirty="0"/>
          </a:p>
          <a:p>
            <a:pPr lvl="1" eaLnBrk="1" hangingPunct="1"/>
            <a:r>
              <a:rPr lang="fi-FI" altLang="fi-FI" sz="2400" dirty="0"/>
              <a:t>Kaverilta kopioimalla oppi ei mene perille. Älä siis plagioi.</a:t>
            </a:r>
          </a:p>
          <a:p>
            <a:pPr eaLnBrk="1" hangingPunct="1"/>
            <a:r>
              <a:rPr lang="fi-FI" altLang="fi-FI" sz="2800" dirty="0"/>
              <a:t>Työkurssi, joka koostuu luennoista, viikkoharjoituksista ja harjoitustyöstä.</a:t>
            </a:r>
          </a:p>
          <a:p>
            <a:pPr lvl="1" eaLnBrk="1" hangingPunct="1"/>
            <a:r>
              <a:rPr lang="fi-FI" altLang="fi-FI" sz="2400" dirty="0"/>
              <a:t>Kurssilla ei ole tenttiä.</a:t>
            </a:r>
          </a:p>
          <a:p>
            <a:pPr lvl="1" eaLnBrk="1" hangingPunct="1"/>
            <a:r>
              <a:rPr lang="fi-FI" altLang="fi-FI" sz="2400" dirty="0"/>
              <a:t>Arvostelu asteikolla hyväksytty/hylätty.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Font typeface="Arial" charset="0"/>
              <a:buChar char="−"/>
              <a:defRPr sz="28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Arial" charset="0"/>
              <a:buChar char="−"/>
              <a:defRPr sz="24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Arial" charset="0"/>
              <a:buChar char="−"/>
              <a:defRPr sz="20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Font typeface="Arial" charset="0"/>
              <a:buChar char="−"/>
              <a:defRPr sz="20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charset="0"/>
              <a:buChar char="−"/>
              <a:defRPr sz="20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charset="0"/>
              <a:buChar char="−"/>
              <a:defRPr sz="20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charset="0"/>
              <a:buChar char="−"/>
              <a:defRPr sz="20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charset="0"/>
              <a:buChar char="−"/>
              <a:defRPr sz="20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9B5DA545-2389-4592-9299-B5DC6A946FFD}" type="slidenum">
              <a:rPr lang="en-US" altLang="fi-FI" sz="1400">
                <a:latin typeface="Times New Roman" pitchFamily="18" charset="0"/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5</a:t>
            </a:fld>
            <a:endParaRPr lang="en-US" altLang="fi-FI" sz="1400">
              <a:latin typeface="Times New Roman" pitchFamily="18" charset="0"/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altLang="fi-FI" dirty="0">
                <a:solidFill>
                  <a:srgbClr val="7030A0"/>
                </a:solidFill>
              </a:rPr>
              <a:t>Lausekielinen ohjelmointi II (5 op)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290185"/>
            <a:ext cx="8426450" cy="5113337"/>
          </a:xfrm>
        </p:spPr>
        <p:txBody>
          <a:bodyPr/>
          <a:lstStyle/>
          <a:p>
            <a:pPr eaLnBrk="1" hangingPunct="1"/>
            <a:r>
              <a:rPr lang="fi-FI" altLang="fi-FI" sz="2800" dirty="0"/>
              <a:t>Kurssin sivut </a:t>
            </a:r>
            <a:r>
              <a:rPr lang="fi-FI" altLang="fi-FI" sz="2800" u="sng" dirty="0"/>
              <a:t>https://coursepages.uta.fi/tiep5-1/</a:t>
            </a:r>
            <a:r>
              <a:rPr lang="fi-FI" altLang="fi-FI" sz="2800" dirty="0"/>
              <a:t> ovat tärkein tiedotuskanava – </a:t>
            </a:r>
            <a:r>
              <a:rPr lang="fi-FI" altLang="fi-FI" sz="2800" dirty="0">
                <a:solidFill>
                  <a:srgbClr val="C0504D"/>
                </a:solidFill>
              </a:rPr>
              <a:t>seuraa kurssisivuja</a:t>
            </a:r>
            <a:r>
              <a:rPr lang="fi-FI" altLang="fi-FI" sz="2800" dirty="0"/>
              <a:t> säännöllisesti.</a:t>
            </a:r>
          </a:p>
          <a:p>
            <a:pPr eaLnBrk="1" hangingPunct="1"/>
            <a:r>
              <a:rPr lang="fi-FI" altLang="fi-FI" sz="2800" dirty="0"/>
              <a:t>Kaikkien kurssilaisten tulee ilmoittautua sähköisesti Sisussa.</a:t>
            </a:r>
          </a:p>
          <a:p>
            <a:pPr lvl="1" eaLnBrk="1" hangingPunct="1"/>
            <a:r>
              <a:rPr lang="fi-FI" altLang="fi-FI" sz="2400" dirty="0"/>
              <a:t>Sisu-ilmoittautuminen on sekava eikä oikeastaan palvele tarkoitustaan, mutta tärkeintä on, että olet muistanut ilmoittautua.</a:t>
            </a:r>
            <a:endParaRPr lang="fi-FI" altLang="fi-FI" sz="2800" dirty="0"/>
          </a:p>
          <a:p>
            <a:pPr lvl="1" eaLnBrk="1" hangingPunct="1"/>
            <a:r>
              <a:rPr lang="fi-FI" altLang="fi-FI" sz="2400" dirty="0"/>
              <a:t>Ota yhteys vastuuopettajaan, jos et ehtinyt ilmoittautua. Avoimen yliopiston opiskelijat ilmoittautuvat muuta kautta.</a:t>
            </a:r>
          </a:p>
          <a:p>
            <a:pPr eaLnBrk="1" hangingPunct="1"/>
            <a:r>
              <a:rPr lang="fi-FI" altLang="fi-FI" sz="2800" dirty="0">
                <a:solidFill>
                  <a:srgbClr val="C00000"/>
                </a:solidFill>
              </a:rPr>
              <a:t>Kurssin järjestelyt poikkeavat Covid-19-epidemian vuoksi siitä mitä Sisussa on sanottu</a:t>
            </a:r>
            <a:r>
              <a:rPr lang="fi-FI" altLang="fi-FI" sz="2800" dirty="0"/>
              <a:t>.</a:t>
            </a:r>
          </a:p>
          <a:p>
            <a:pPr lvl="1" eaLnBrk="1" hangingPunct="1"/>
            <a:r>
              <a:rPr lang="fi-FI" altLang="fi-FI" sz="2400" dirty="0"/>
              <a:t>Erityisesti kaikki kontaktiopetus on muutettu sähköiseksi etäopetukseksi.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Font typeface="Arial" charset="0"/>
              <a:buChar char="−"/>
              <a:defRPr sz="28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Arial" charset="0"/>
              <a:buChar char="−"/>
              <a:defRPr sz="24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Arial" charset="0"/>
              <a:buChar char="−"/>
              <a:defRPr sz="20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Font typeface="Arial" charset="0"/>
              <a:buChar char="−"/>
              <a:defRPr sz="20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charset="0"/>
              <a:buChar char="−"/>
              <a:defRPr sz="20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charset="0"/>
              <a:buChar char="−"/>
              <a:defRPr sz="20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charset="0"/>
              <a:buChar char="−"/>
              <a:defRPr sz="20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charset="0"/>
              <a:buChar char="−"/>
              <a:defRPr sz="20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16F3E96C-F595-48A8-82E4-E166EE0C413C}" type="slidenum">
              <a:rPr lang="en-US" altLang="fi-FI" sz="1400">
                <a:latin typeface="Times New Roman" pitchFamily="18" charset="0"/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6</a:t>
            </a:fld>
            <a:endParaRPr lang="en-US" altLang="fi-FI" sz="1400">
              <a:latin typeface="Times New Roman" pitchFamily="18" charset="0"/>
            </a:endParaRPr>
          </a:p>
        </p:txBody>
      </p:sp>
      <p:sp>
        <p:nvSpPr>
          <p:cNvPr id="7171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altLang="fi-FI" dirty="0">
                <a:solidFill>
                  <a:srgbClr val="7030A0"/>
                </a:solidFill>
              </a:rPr>
              <a:t>Luennot</a:t>
            </a:r>
          </a:p>
        </p:txBody>
      </p:sp>
      <p:sp>
        <p:nvSpPr>
          <p:cNvPr id="7172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68312" y="1268413"/>
            <a:ext cx="8675687" cy="511333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fi-FI" altLang="fi-FI" sz="2800" dirty="0"/>
              <a:t>Luennot julkaistaan kurssisivuilla videoina.</a:t>
            </a:r>
          </a:p>
          <a:p>
            <a:pPr lvl="1" eaLnBrk="1" hangingPunct="1">
              <a:lnSpc>
                <a:spcPct val="90000"/>
              </a:lnSpc>
            </a:pPr>
            <a:r>
              <a:rPr lang="fi-FI" altLang="fi-FI" sz="2400" dirty="0"/>
              <a:t>Videoilla tehdään pääosin ohjelmia. Luentokalvoja katsotaan silloin tällöin.</a:t>
            </a:r>
          </a:p>
          <a:p>
            <a:pPr lvl="1" eaLnBrk="1" hangingPunct="1">
              <a:lnSpc>
                <a:spcPct val="90000"/>
              </a:lnSpc>
            </a:pPr>
            <a:r>
              <a:rPr lang="fi-FI" altLang="fi-FI" sz="2400" dirty="0"/>
              <a:t>Luentovideoita pyritään tekemään yksi per viikko, </a:t>
            </a:r>
            <a:r>
              <a:rPr lang="fi-FI" altLang="fi-FI" sz="2400"/>
              <a:t>mutta voi olla </a:t>
            </a:r>
            <a:r>
              <a:rPr lang="fi-FI" altLang="fi-FI" sz="2400" dirty="0"/>
              <a:t>viikkoja, jolloin luentoa ei ole tai videoita onkin useampia.</a:t>
            </a:r>
          </a:p>
          <a:p>
            <a:pPr eaLnBrk="1" hangingPunct="1">
              <a:lnSpc>
                <a:spcPct val="90000"/>
              </a:lnSpc>
            </a:pPr>
            <a:r>
              <a:rPr lang="fi-FI" altLang="fi-FI" sz="2800" dirty="0"/>
              <a:t>Suoria videolähetyksiä Zoomin kautta on harvemmin, jos ollenkaan.</a:t>
            </a:r>
          </a:p>
          <a:p>
            <a:pPr lvl="1" eaLnBrk="1" hangingPunct="1">
              <a:lnSpc>
                <a:spcPct val="90000"/>
              </a:lnSpc>
            </a:pPr>
            <a:r>
              <a:rPr lang="fi-FI" altLang="fi-FI" sz="2400" dirty="0"/>
              <a:t>Suorista lähetyksistä viestitään erikseen.</a:t>
            </a:r>
          </a:p>
          <a:p>
            <a:pPr lvl="1" eaLnBrk="1" hangingPunct="1">
              <a:lnSpc>
                <a:spcPct val="90000"/>
              </a:lnSpc>
            </a:pPr>
            <a:r>
              <a:rPr lang="fi-FI" altLang="fi-FI" sz="2400" dirty="0"/>
              <a:t>Myös suorat lähetykset nauhoitetaan.</a:t>
            </a:r>
          </a:p>
          <a:p>
            <a:pPr eaLnBrk="1" hangingPunct="1">
              <a:lnSpc>
                <a:spcPct val="90000"/>
              </a:lnSpc>
            </a:pPr>
            <a:r>
              <a:rPr lang="fi-FI" altLang="fi-FI" sz="2800" dirty="0"/>
              <a:t>Myös luentorunko on saatavilla kurssisivujen kautta.</a:t>
            </a:r>
          </a:p>
          <a:p>
            <a:pPr lvl="1" eaLnBrk="1" hangingPunct="1">
              <a:lnSpc>
                <a:spcPct val="90000"/>
              </a:lnSpc>
            </a:pPr>
            <a:r>
              <a:rPr lang="fi-FI" altLang="fi-FI" sz="2400" dirty="0"/>
              <a:t>Luentorunkoa julkaistaan osissa. Nyt on saatavilla ensimmäinen luku.</a:t>
            </a:r>
          </a:p>
          <a:p>
            <a:pPr lvl="1" eaLnBrk="1" hangingPunct="1">
              <a:lnSpc>
                <a:spcPct val="90000"/>
              </a:lnSpc>
            </a:pPr>
            <a:r>
              <a:rPr lang="fi-FI" altLang="fi-FI" sz="2400" dirty="0"/>
              <a:t>Luentorunkoon liittyy paljon esimerkkejä, jota nekin saa haltuun kurssisivujen kautta.</a:t>
            </a:r>
          </a:p>
          <a:p>
            <a:pPr eaLnBrk="1" hangingPunct="1">
              <a:lnSpc>
                <a:spcPct val="90000"/>
              </a:lnSpc>
            </a:pPr>
            <a:endParaRPr lang="fi-FI" altLang="fi-FI" sz="2800" dirty="0"/>
          </a:p>
          <a:p>
            <a:pPr eaLnBrk="1" hangingPunct="1">
              <a:lnSpc>
                <a:spcPct val="90000"/>
              </a:lnSpc>
            </a:pPr>
            <a:endParaRPr lang="fi-FI" altLang="fi-FI" sz="2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Font typeface="Arial" charset="0"/>
              <a:buChar char="−"/>
              <a:defRPr sz="28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Arial" charset="0"/>
              <a:buChar char="−"/>
              <a:defRPr sz="24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Arial" charset="0"/>
              <a:buChar char="−"/>
              <a:defRPr sz="20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Font typeface="Arial" charset="0"/>
              <a:buChar char="−"/>
              <a:defRPr sz="20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charset="0"/>
              <a:buChar char="−"/>
              <a:defRPr sz="20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charset="0"/>
              <a:buChar char="−"/>
              <a:defRPr sz="20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charset="0"/>
              <a:buChar char="−"/>
              <a:defRPr sz="20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charset="0"/>
              <a:buChar char="−"/>
              <a:defRPr sz="20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0A120B06-1CC5-4D43-A4A8-56DD47FBAE6C}" type="slidenum">
              <a:rPr lang="en-US" altLang="fi-FI" sz="1400">
                <a:latin typeface="Times New Roman" pitchFamily="18" charset="0"/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7</a:t>
            </a:fld>
            <a:endParaRPr lang="en-US" altLang="fi-FI" sz="1400">
              <a:latin typeface="Times New Roman" pitchFamily="18" charset="0"/>
            </a:endParaRPr>
          </a:p>
        </p:txBody>
      </p:sp>
      <p:sp>
        <p:nvSpPr>
          <p:cNvPr id="8195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altLang="fi-FI" dirty="0">
                <a:solidFill>
                  <a:srgbClr val="7030A0"/>
                </a:solidFill>
              </a:rPr>
              <a:t>Viikkoharjoitukset (6 kappaletta)</a:t>
            </a:r>
            <a:endParaRPr lang="en-US" altLang="fi-FI" dirty="0">
              <a:solidFill>
                <a:srgbClr val="7030A0"/>
              </a:solidFill>
            </a:endParaRPr>
          </a:p>
        </p:txBody>
      </p:sp>
      <p:sp>
        <p:nvSpPr>
          <p:cNvPr id="8196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68313" y="1268413"/>
            <a:ext cx="8362950" cy="5113337"/>
          </a:xfrm>
        </p:spPr>
        <p:txBody>
          <a:bodyPr/>
          <a:lstStyle/>
          <a:p>
            <a:pPr eaLnBrk="1" hangingPunct="1">
              <a:lnSpc>
                <a:spcPct val="95000"/>
              </a:lnSpc>
            </a:pPr>
            <a:r>
              <a:rPr lang="fi-FI" altLang="fi-FI" sz="2800" dirty="0"/>
              <a:t>Koostuvat harjoitustehtävistä ja </a:t>
            </a:r>
            <a:r>
              <a:rPr lang="fi-FI" altLang="fi-FI" sz="2800" dirty="0" err="1"/>
              <a:t>Zoom</a:t>
            </a:r>
            <a:r>
              <a:rPr lang="fi-FI" altLang="fi-FI" sz="2800" dirty="0"/>
              <a:t>-sovelluksen kautta etänä järjestettävistä harjoitusryhmistä.</a:t>
            </a:r>
          </a:p>
          <a:p>
            <a:pPr eaLnBrk="1" hangingPunct="1">
              <a:lnSpc>
                <a:spcPct val="95000"/>
              </a:lnSpc>
            </a:pPr>
            <a:r>
              <a:rPr lang="fi-FI" altLang="fi-FI" sz="2800" dirty="0"/>
              <a:t>Ryhmässä avustetaan harjoitustehtävien ratkaisussa.</a:t>
            </a:r>
          </a:p>
          <a:p>
            <a:pPr lvl="1" eaLnBrk="1" hangingPunct="1">
              <a:lnSpc>
                <a:spcPct val="95000"/>
              </a:lnSpc>
            </a:pPr>
            <a:r>
              <a:rPr lang="fi-FI" altLang="fi-FI" sz="2400" dirty="0"/>
              <a:t>Ryhmään osallistuminen on vapaaehtoista.</a:t>
            </a:r>
          </a:p>
          <a:p>
            <a:pPr lvl="1" eaLnBrk="1" hangingPunct="1">
              <a:lnSpc>
                <a:spcPct val="95000"/>
              </a:lnSpc>
            </a:pPr>
            <a:r>
              <a:rPr lang="fi-FI" altLang="fi-FI" sz="2400" dirty="0"/>
              <a:t>Kimmo kertoo tarkemmin kuinka ryhmässä toimitaan.</a:t>
            </a:r>
            <a:endParaRPr lang="fi-FI" altLang="fi-FI" sz="2000" dirty="0"/>
          </a:p>
          <a:p>
            <a:pPr lvl="1" eaLnBrk="1" hangingPunct="1">
              <a:lnSpc>
                <a:spcPct val="95000"/>
              </a:lnSpc>
            </a:pPr>
            <a:r>
              <a:rPr lang="fi-FI" altLang="fi-FI" sz="2400" dirty="0"/>
              <a:t>Ryhmän pääsee </a:t>
            </a:r>
            <a:r>
              <a:rPr lang="fi-FI" altLang="fi-FI" sz="2400" dirty="0" err="1"/>
              <a:t>WETOssa</a:t>
            </a:r>
            <a:r>
              <a:rPr lang="fi-FI" altLang="fi-FI" sz="2400" dirty="0"/>
              <a:t> julkaistavan linkin kautta.</a:t>
            </a:r>
          </a:p>
          <a:p>
            <a:pPr lvl="1" eaLnBrk="1" hangingPunct="1">
              <a:lnSpc>
                <a:spcPct val="95000"/>
              </a:lnSpc>
            </a:pPr>
            <a:r>
              <a:rPr lang="fi-FI" altLang="fi-FI" sz="2400" dirty="0"/>
              <a:t>Löydät yliopiston Zoomin asennus- ja käyttöohjeet täältä:</a:t>
            </a:r>
          </a:p>
          <a:p>
            <a:pPr marL="457200" lvl="1" indent="0" eaLnBrk="1" hangingPunct="1">
              <a:lnSpc>
                <a:spcPct val="95000"/>
              </a:lnSpc>
              <a:buNone/>
            </a:pPr>
            <a:r>
              <a:rPr lang="fi-FI" altLang="fi-FI" sz="2400" dirty="0"/>
              <a:t>https://www.tuni.fi/it-palvelut/kasikirja?search=zoom&amp;page=12538</a:t>
            </a:r>
          </a:p>
          <a:p>
            <a:pPr lvl="1" eaLnBrk="1" hangingPunct="1">
              <a:lnSpc>
                <a:spcPct val="95000"/>
              </a:lnSpc>
            </a:pPr>
            <a:r>
              <a:rPr lang="fi-FI" altLang="fi-FI" sz="2400" dirty="0"/>
              <a:t>Ota yhteyttä Kimmoon, jos et saa Zoomia toimimaan.</a:t>
            </a:r>
          </a:p>
          <a:p>
            <a:pPr lvl="1" eaLnBrk="1" hangingPunct="1">
              <a:lnSpc>
                <a:spcPct val="95000"/>
              </a:lnSpc>
            </a:pPr>
            <a:r>
              <a:rPr lang="fi-FI" altLang="fi-FI" sz="2400" dirty="0"/>
              <a:t>Apua voi tiedustella myös sähköpostilla.</a:t>
            </a:r>
          </a:p>
          <a:p>
            <a:pPr eaLnBrk="1" hangingPunct="1">
              <a:lnSpc>
                <a:spcPct val="95000"/>
              </a:lnSpc>
            </a:pPr>
            <a:r>
              <a:rPr lang="fi-FI" altLang="fi-FI" sz="2800" dirty="0"/>
              <a:t>Ryhmät ovat maanantaisin klo 12–14 ma 26.10. alkaen.</a:t>
            </a:r>
          </a:p>
          <a:p>
            <a:pPr eaLnBrk="1" hangingPunct="1">
              <a:lnSpc>
                <a:spcPct val="95000"/>
              </a:lnSpc>
            </a:pPr>
            <a:r>
              <a:rPr lang="fi-FI" altLang="fi-FI" sz="2800" dirty="0"/>
              <a:t>Sisussa mainittua ohjattua mikroryhmää </a:t>
            </a:r>
            <a:r>
              <a:rPr lang="fi-FI" altLang="fi-FI" sz="2800" dirty="0">
                <a:solidFill>
                  <a:srgbClr val="C00000"/>
                </a:solidFill>
              </a:rPr>
              <a:t>ei</a:t>
            </a:r>
            <a:r>
              <a:rPr lang="fi-FI" altLang="fi-FI" sz="2800" dirty="0"/>
              <a:t> järjestetä.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Font typeface="Arial" charset="0"/>
              <a:buChar char="−"/>
              <a:defRPr sz="28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Arial" charset="0"/>
              <a:buChar char="−"/>
              <a:defRPr sz="24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Arial" charset="0"/>
              <a:buChar char="−"/>
              <a:defRPr sz="20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Font typeface="Arial" charset="0"/>
              <a:buChar char="−"/>
              <a:defRPr sz="20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charset="0"/>
              <a:buChar char="−"/>
              <a:defRPr sz="20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charset="0"/>
              <a:buChar char="−"/>
              <a:defRPr sz="20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charset="0"/>
              <a:buChar char="−"/>
              <a:defRPr sz="20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charset="0"/>
              <a:buChar char="−"/>
              <a:defRPr sz="20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B9F6CE1C-79A5-407D-8439-828D3B580163}" type="slidenum">
              <a:rPr lang="en-US" altLang="fi-FI" sz="1400">
                <a:latin typeface="Times New Roman" pitchFamily="18" charset="0"/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8</a:t>
            </a:fld>
            <a:endParaRPr lang="en-US" altLang="fi-FI" sz="1400">
              <a:latin typeface="Times New Roman" pitchFamily="18" charset="0"/>
            </a:endParaRPr>
          </a:p>
        </p:txBody>
      </p:sp>
      <p:sp>
        <p:nvSpPr>
          <p:cNvPr id="10243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altLang="fi-FI" dirty="0">
                <a:solidFill>
                  <a:srgbClr val="7030A0"/>
                </a:solidFill>
              </a:rPr>
              <a:t>Viikkoharjoitukset</a:t>
            </a:r>
            <a:endParaRPr lang="en-US" altLang="fi-FI" dirty="0">
              <a:solidFill>
                <a:srgbClr val="7030A0"/>
              </a:solidFill>
            </a:endParaRPr>
          </a:p>
        </p:txBody>
      </p:sp>
      <p:sp>
        <p:nvSpPr>
          <p:cNvPr id="10244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68313" y="1268413"/>
            <a:ext cx="8218487" cy="5113337"/>
          </a:xfrm>
        </p:spPr>
        <p:txBody>
          <a:bodyPr/>
          <a:lstStyle/>
          <a:p>
            <a:pPr eaLnBrk="1" hangingPunct="1"/>
            <a:r>
              <a:rPr lang="fi-FI" altLang="fi-FI" sz="2800" dirty="0"/>
              <a:t>Julkaistaan maanantaisin kurssisivuilla.</a:t>
            </a:r>
          </a:p>
          <a:p>
            <a:pPr lvl="1" eaLnBrk="1" hangingPunct="1"/>
            <a:r>
              <a:rPr lang="fi-FI" altLang="fi-FI" sz="2400" dirty="0"/>
              <a:t>Poikkeus: ensimmäiset harjoitukset julki perjantaina 23.10.</a:t>
            </a:r>
          </a:p>
          <a:p>
            <a:pPr eaLnBrk="1" hangingPunct="1"/>
            <a:r>
              <a:rPr lang="fi-FI" altLang="fi-FI" sz="2800" dirty="0"/>
              <a:t>Ratkaisujen palautustakaraja on tehtävien julkaisua seuraavan viikon </a:t>
            </a:r>
            <a:r>
              <a:rPr lang="fi-FI" altLang="fi-FI" sz="2800" dirty="0">
                <a:solidFill>
                  <a:srgbClr val="C0504D"/>
                </a:solidFill>
              </a:rPr>
              <a:t>torstaina klo 23.55</a:t>
            </a:r>
            <a:r>
              <a:rPr lang="fi-FI" altLang="fi-FI" sz="2800" dirty="0"/>
              <a:t>.</a:t>
            </a:r>
          </a:p>
          <a:p>
            <a:pPr lvl="1" eaLnBrk="1" hangingPunct="1"/>
            <a:r>
              <a:rPr lang="fi-FI" altLang="fi-FI" sz="2400" dirty="0"/>
              <a:t>Poikkeus: ensimmäisten harjoitusten palautus sunnuntaina 1.11.</a:t>
            </a:r>
          </a:p>
          <a:p>
            <a:pPr lvl="1" eaLnBrk="1" hangingPunct="1"/>
            <a:r>
              <a:rPr lang="fi-FI" altLang="fi-FI" sz="2400" dirty="0"/>
              <a:t>Jorma pitää Zoomissa ylimääräisen harjoitusryhmän torstaina 29.10. klo 14–16, koska materiaalin julkaisu meni hyvin lähelle Kimmon ensimmäistä ryhmää.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Char char="•"/>
              <a:defRPr sz="32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Font typeface="Arial" charset="0"/>
              <a:buChar char="−"/>
              <a:defRPr sz="28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Arial" charset="0"/>
              <a:buChar char="−"/>
              <a:defRPr sz="24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Arial" charset="0"/>
              <a:buChar char="−"/>
              <a:defRPr sz="20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Font typeface="Arial" charset="0"/>
              <a:buChar char="−"/>
              <a:defRPr sz="20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charset="0"/>
              <a:buChar char="−"/>
              <a:defRPr sz="20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charset="0"/>
              <a:buChar char="−"/>
              <a:defRPr sz="20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charset="0"/>
              <a:buChar char="−"/>
              <a:defRPr sz="20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charset="0"/>
              <a:buChar char="−"/>
              <a:defRPr sz="20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B9F6CE1C-79A5-407D-8439-828D3B580163}" type="slidenum">
              <a:rPr lang="en-US" altLang="fi-FI" sz="1400">
                <a:latin typeface="Times New Roman" pitchFamily="18" charset="0"/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9</a:t>
            </a:fld>
            <a:endParaRPr lang="en-US" altLang="fi-FI" sz="1400">
              <a:latin typeface="Times New Roman" pitchFamily="18" charset="0"/>
            </a:endParaRPr>
          </a:p>
        </p:txBody>
      </p:sp>
      <p:sp>
        <p:nvSpPr>
          <p:cNvPr id="10243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altLang="fi-FI" dirty="0">
                <a:solidFill>
                  <a:srgbClr val="7030A0"/>
                </a:solidFill>
              </a:rPr>
              <a:t>Viikkoharjoitukset</a:t>
            </a:r>
            <a:endParaRPr lang="en-US" altLang="fi-FI" dirty="0">
              <a:solidFill>
                <a:srgbClr val="7030A0"/>
              </a:solidFill>
            </a:endParaRPr>
          </a:p>
        </p:txBody>
      </p:sp>
      <p:sp>
        <p:nvSpPr>
          <p:cNvPr id="10244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68313" y="1268413"/>
            <a:ext cx="8462962" cy="511333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fi-FI" altLang="fi-FI" sz="2800" dirty="0"/>
              <a:t>Kaikkien harjoitusten ratkaisut palautetaan sähköisessä muodossa WETO-järjestelmään.</a:t>
            </a:r>
          </a:p>
          <a:p>
            <a:pPr lvl="1" eaLnBrk="1" hangingPunct="1">
              <a:lnSpc>
                <a:spcPct val="90000"/>
              </a:lnSpc>
            </a:pPr>
            <a:r>
              <a:rPr lang="fi-FI" altLang="fi-FI" sz="2400" dirty="0"/>
              <a:t>Palautus tapahtuu pitkälti kuin Lausekielinen ohjelmointi I -kurssilla.</a:t>
            </a:r>
            <a:endParaRPr lang="fi-FI" altLang="fi-FI" sz="2800" dirty="0"/>
          </a:p>
          <a:p>
            <a:pPr eaLnBrk="1" hangingPunct="1">
              <a:lnSpc>
                <a:spcPct val="95000"/>
              </a:lnSpc>
            </a:pPr>
            <a:r>
              <a:rPr lang="fi-FI" altLang="fi-FI" sz="2800" dirty="0"/>
              <a:t>WETO tarkistaa ratkaisuja automaattisesti.</a:t>
            </a:r>
          </a:p>
          <a:p>
            <a:pPr lvl="1" eaLnBrk="1" hangingPunct="1">
              <a:lnSpc>
                <a:spcPct val="95000"/>
              </a:lnSpc>
            </a:pPr>
            <a:r>
              <a:rPr lang="fi-FI" altLang="fi-FI" sz="2400" dirty="0"/>
              <a:t>Kurssisivuilla julkaistaan tarkempia ohjeita tähän liittyen.</a:t>
            </a:r>
          </a:p>
          <a:p>
            <a:pPr eaLnBrk="1" hangingPunct="1">
              <a:lnSpc>
                <a:spcPct val="95000"/>
              </a:lnSpc>
            </a:pPr>
            <a:r>
              <a:rPr lang="fi-FI" altLang="fi-FI" sz="2800" dirty="0"/>
              <a:t>Myös opettajat tarkistavat palautuksia </a:t>
            </a:r>
            <a:r>
              <a:rPr lang="fi-FI" altLang="fi-FI" sz="2800" dirty="0" err="1"/>
              <a:t>WETOssa</a:t>
            </a:r>
            <a:r>
              <a:rPr lang="fi-FI" altLang="fi-FI" sz="2800" dirty="0"/>
              <a:t>.</a:t>
            </a:r>
          </a:p>
          <a:p>
            <a:pPr lvl="1" eaLnBrk="1" hangingPunct="1">
              <a:lnSpc>
                <a:spcPct val="95000"/>
              </a:lnSpc>
            </a:pPr>
            <a:r>
              <a:rPr lang="fi-FI" altLang="fi-FI" sz="2400" dirty="0"/>
              <a:t>Ratkaisua ei voi korjata – hylätyn ratkaisun piste nollataan.</a:t>
            </a:r>
          </a:p>
          <a:p>
            <a:pPr lvl="1" eaLnBrk="1" hangingPunct="1">
              <a:lnSpc>
                <a:spcPct val="95000"/>
              </a:lnSpc>
            </a:pPr>
            <a:r>
              <a:rPr lang="fi-FI" altLang="fi-FI" sz="2400" dirty="0"/>
              <a:t>Ratkaisu voidaan hylätä myös huonon ohjelmointitavan vuoksi (esimerkiksi virheellinen sisennys).</a:t>
            </a:r>
          </a:p>
        </p:txBody>
      </p:sp>
    </p:spTree>
    <p:extLst>
      <p:ext uri="{BB962C8B-B14F-4D97-AF65-F5344CB8AC3E}">
        <p14:creationId xmlns:p14="http://schemas.microsoft.com/office/powerpoint/2010/main" val="3113364451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943</Words>
  <Application>Microsoft Office PowerPoint</Application>
  <PresentationFormat>On-screen Show (4:3)</PresentationFormat>
  <Paragraphs>127</Paragraphs>
  <Slides>13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Arial Narrow</vt:lpstr>
      <vt:lpstr>Arial Unicode MS</vt:lpstr>
      <vt:lpstr>Times New Roman</vt:lpstr>
      <vt:lpstr>Default Design</vt:lpstr>
      <vt:lpstr>Kurssiesite Lausekielinen ohjelmointi II Syksy 2020</vt:lpstr>
      <vt:lpstr>Opettajat</vt:lpstr>
      <vt:lpstr>Lausekielinen ohjelmointi II (5 op)</vt:lpstr>
      <vt:lpstr>Lausekielinen ohjelmointi II (5 op)</vt:lpstr>
      <vt:lpstr>Lausekielinen ohjelmointi II (5 op)</vt:lpstr>
      <vt:lpstr>Luennot</vt:lpstr>
      <vt:lpstr>Viikkoharjoitukset (6 kappaletta)</vt:lpstr>
      <vt:lpstr>Viikkoharjoitukset</vt:lpstr>
      <vt:lpstr>Viikkoharjoitukset</vt:lpstr>
      <vt:lpstr>Viikkoharjoitukset</vt:lpstr>
      <vt:lpstr>Harjoitustyö</vt:lpstr>
      <vt:lpstr>Suoritus ja arvostelu</vt:lpstr>
      <vt:lpstr>Kirjallisuus</vt:lpstr>
    </vt:vector>
  </TitlesOfParts>
  <Company>Tampereen yliopisto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Lausekielinen ohjelmointi</dc:title>
  <dc:creator>Jorma Laurikkala</dc:creator>
  <cp:lastModifiedBy>Jorma Laurikkala (TAU)</cp:lastModifiedBy>
  <cp:revision>2488</cp:revision>
  <cp:lastPrinted>2019-10-21T06:46:12Z</cp:lastPrinted>
  <dcterms:created xsi:type="dcterms:W3CDTF">2000-02-12T14:19:54Z</dcterms:created>
  <dcterms:modified xsi:type="dcterms:W3CDTF">2020-10-23T15:12:46Z</dcterms:modified>
</cp:coreProperties>
</file>