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29" r:id="rId3"/>
    <p:sldId id="347" r:id="rId4"/>
    <p:sldId id="348" r:id="rId5"/>
    <p:sldId id="351" r:id="rId6"/>
    <p:sldId id="352" r:id="rId7"/>
    <p:sldId id="353" r:id="rId8"/>
    <p:sldId id="354" r:id="rId9"/>
    <p:sldId id="355" r:id="rId10"/>
    <p:sldId id="357" r:id="rId11"/>
    <p:sldId id="358" r:id="rId12"/>
    <p:sldId id="359" r:id="rId13"/>
    <p:sldId id="360" r:id="rId14"/>
    <p:sldId id="361" r:id="rId15"/>
    <p:sldId id="349" r:id="rId16"/>
    <p:sldId id="363" r:id="rId17"/>
    <p:sldId id="364" r:id="rId18"/>
    <p:sldId id="362" r:id="rId19"/>
  </p:sldIdLst>
  <p:sldSz cx="9144000" cy="6858000" type="screen4x3"/>
  <p:notesSz cx="7102475" cy="102346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5" autoAdjust="0"/>
    <p:restoredTop sz="94660"/>
  </p:normalViewPr>
  <p:slideViewPr>
    <p:cSldViewPr>
      <p:cViewPr varScale="1">
        <p:scale>
          <a:sx n="62" d="100"/>
          <a:sy n="62" d="100"/>
        </p:scale>
        <p:origin x="152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1878" y="-114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2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1C0671CA-023C-490A-B262-6FADDB532147}" type="datetimeFigureOut">
              <a:rPr lang="fi-FI" smtClean="0"/>
              <a:t>14.12.2020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8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9721108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BCBBBD62-D21E-47FA-B899-314A9C7F13B7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3048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2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2E0689CB-100D-436F-8BF7-850F28D0D165}" type="datetimeFigureOut">
              <a:rPr lang="fi-FI" smtClean="0"/>
              <a:t>14.12.2020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fi-FI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21108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3F532B13-273A-4576-8520-7A2914CE29A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5428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 b="1" baseline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noProof="0" dirty="0"/>
              <a:t>Click to </a:t>
            </a:r>
            <a:r>
              <a:rPr lang="fi-FI" noProof="0" dirty="0" err="1"/>
              <a:t>edit</a:t>
            </a:r>
            <a:r>
              <a:rPr lang="fi-FI" noProof="0" dirty="0"/>
              <a:t> </a:t>
            </a:r>
            <a:r>
              <a:rPr lang="fi-FI" noProof="0" dirty="0" err="1"/>
              <a:t>Master</a:t>
            </a:r>
            <a:r>
              <a:rPr lang="fi-FI" noProof="0" dirty="0"/>
              <a:t> </a:t>
            </a:r>
            <a:r>
              <a:rPr lang="fi-FI" noProof="0" dirty="0" err="1"/>
              <a:t>title</a:t>
            </a:r>
            <a:r>
              <a:rPr lang="fi-FI" noProof="0" dirty="0"/>
              <a:t> </a:t>
            </a:r>
            <a:r>
              <a:rPr lang="fi-FI" noProof="0" dirty="0" err="1"/>
              <a:t>style</a:t>
            </a:r>
            <a:endParaRPr lang="fi-FI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80000"/>
            <a:ext cx="2133600" cy="196131"/>
          </a:xfrm>
        </p:spPr>
        <p:txBody>
          <a:bodyPr/>
          <a:lstStyle>
            <a:lvl1pPr>
              <a:defRPr sz="1000"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fld id="{DE420E10-3D34-4A9D-9333-D67513C41F4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3478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07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590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>
            <a:lvl1pPr algn="l">
              <a:defRPr b="1" baseline="0">
                <a:solidFill>
                  <a:srgbClr val="7030A0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/>
          <a:lstStyle>
            <a:lvl1pPr>
              <a:defRPr sz="2600">
                <a:latin typeface="Arial Narrow" panose="020B0606020202030204" pitchFamily="34" charset="0"/>
              </a:defRPr>
            </a:lvl1pPr>
            <a:lvl2pPr>
              <a:defRPr sz="2400">
                <a:latin typeface="Arial Narrow" panose="020B0606020202030204" pitchFamily="34" charset="0"/>
              </a:defRPr>
            </a:lvl2pPr>
            <a:lvl3pPr marL="1143000" indent="-228600">
              <a:buFont typeface="Arial Narrow" panose="020B0606020202030204" pitchFamily="34" charset="0"/>
              <a:buChar char="–"/>
              <a:defRPr sz="2200">
                <a:latin typeface="Arial Narrow" panose="020B0606020202030204" pitchFamily="34" charset="0"/>
              </a:defRPr>
            </a:lvl3pPr>
            <a:lvl4pPr>
              <a:defRPr>
                <a:latin typeface="Arial Narrow" panose="020B0606020202030204" pitchFamily="34" charset="0"/>
              </a:defRPr>
            </a:lvl4pPr>
            <a:lvl5pPr>
              <a:defRPr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80000"/>
            <a:ext cx="2133600" cy="268139"/>
          </a:xfrm>
        </p:spPr>
        <p:txBody>
          <a:bodyPr/>
          <a:lstStyle>
            <a:lvl1pPr>
              <a:defRPr sz="1000">
                <a:latin typeface="Arial Narrow" panose="020B0606020202030204" pitchFamily="34" charset="0"/>
              </a:defRPr>
            </a:lvl1pPr>
          </a:lstStyle>
          <a:p>
            <a:fld id="{DE420E10-3D34-4A9D-9333-D67513C41F43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67544" y="1124744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471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617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4038600" cy="51840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 marL="1143000" indent="-228600">
              <a:buFont typeface="Arial Narrow" panose="020B0606020202030204" pitchFamily="34" charset="0"/>
              <a:buChar char="–"/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1840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 marL="1143000" indent="-228600">
              <a:buFont typeface="Arial Narrow" panose="020B0606020202030204" pitchFamily="34" charset="0"/>
              <a:buChar char="–"/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1124744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80000"/>
            <a:ext cx="2133600" cy="268139"/>
          </a:xfrm>
        </p:spPr>
        <p:txBody>
          <a:bodyPr/>
          <a:lstStyle>
            <a:lvl1pPr>
              <a:defRPr sz="1000">
                <a:latin typeface="Arial Narrow" panose="020B0606020202030204" pitchFamily="34" charset="0"/>
              </a:defRPr>
            </a:lvl1pPr>
          </a:lstStyle>
          <a:p>
            <a:fld id="{DE420E10-3D34-4A9D-9333-D67513C41F43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600"/>
          </a:xfrm>
        </p:spPr>
        <p:txBody>
          <a:bodyPr/>
          <a:lstStyle>
            <a:lvl1pPr>
              <a:defRPr b="1" baseline="0">
                <a:solidFill>
                  <a:srgbClr val="7030A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363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086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71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369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742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372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noProof="0" dirty="0" err="1"/>
              <a:t>Click</a:t>
            </a:r>
            <a:r>
              <a:rPr lang="fi-FI" noProof="0" dirty="0"/>
              <a:t> to </a:t>
            </a:r>
            <a:r>
              <a:rPr lang="fi-FI" noProof="0" dirty="0" err="1"/>
              <a:t>edit</a:t>
            </a:r>
            <a:r>
              <a:rPr lang="fi-FI" noProof="0" dirty="0"/>
              <a:t> </a:t>
            </a:r>
            <a:r>
              <a:rPr lang="fi-FI" noProof="0" dirty="0" err="1"/>
              <a:t>Master</a:t>
            </a:r>
            <a:r>
              <a:rPr lang="fi-FI" noProof="0" dirty="0"/>
              <a:t> </a:t>
            </a:r>
            <a:r>
              <a:rPr lang="fi-FI" noProof="0" dirty="0" err="1"/>
              <a:t>title</a:t>
            </a:r>
            <a:r>
              <a:rPr lang="fi-FI" noProof="0" dirty="0"/>
              <a:t> </a:t>
            </a:r>
            <a:r>
              <a:rPr lang="fi-FI" noProof="0" dirty="0" err="1"/>
              <a:t>style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dirty="0" err="1"/>
              <a:t>Click</a:t>
            </a:r>
            <a:r>
              <a:rPr lang="fi-FI" noProof="0" dirty="0"/>
              <a:t> to </a:t>
            </a:r>
            <a:r>
              <a:rPr lang="fi-FI" noProof="0" dirty="0" err="1"/>
              <a:t>edit</a:t>
            </a:r>
            <a:r>
              <a:rPr lang="fi-FI" noProof="0" dirty="0"/>
              <a:t> </a:t>
            </a:r>
            <a:r>
              <a:rPr lang="fi-FI" noProof="0" dirty="0" err="1"/>
              <a:t>Master</a:t>
            </a:r>
            <a:r>
              <a:rPr lang="fi-FI" noProof="0" dirty="0"/>
              <a:t> </a:t>
            </a:r>
            <a:r>
              <a:rPr lang="fi-FI" noProof="0" dirty="0" err="1"/>
              <a:t>text</a:t>
            </a:r>
            <a:r>
              <a:rPr lang="fi-FI" noProof="0" dirty="0"/>
              <a:t> </a:t>
            </a:r>
            <a:r>
              <a:rPr lang="fi-FI" noProof="0" dirty="0" err="1"/>
              <a:t>styles</a:t>
            </a:r>
            <a:endParaRPr lang="fi-FI" noProof="0" dirty="0"/>
          </a:p>
          <a:p>
            <a:pPr lvl="1"/>
            <a:r>
              <a:rPr lang="fi-FI" noProof="0" dirty="0"/>
              <a:t>Second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2"/>
            <a:r>
              <a:rPr lang="fi-FI" noProof="0" dirty="0"/>
              <a:t>Third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3"/>
            <a:r>
              <a:rPr lang="fi-FI" noProof="0" dirty="0" err="1"/>
              <a:t>Fourth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4"/>
            <a:r>
              <a:rPr lang="fi-FI" noProof="0" dirty="0" err="1"/>
              <a:t>Fifth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45237"/>
            <a:ext cx="21336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dirty="0"/>
              <a:t>1.2.</a:t>
            </a:r>
            <a:fld id="{DE420E10-3D34-4A9D-9333-D67513C41F4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279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Harjoitustyö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Binääristä ASCII-grafiikkaa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4032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Load-</a:t>
            </a:r>
            <a:r>
              <a:rPr lang="fi-FI" dirty="0"/>
              <a:t>, </a:t>
            </a:r>
            <a:r>
              <a:rPr lang="fi-FI" dirty="0" err="1"/>
              <a:t>erode-</a:t>
            </a:r>
            <a:r>
              <a:rPr lang="fi-FI" dirty="0"/>
              <a:t> ja </a:t>
            </a:r>
            <a:r>
              <a:rPr lang="fi-FI" dirty="0" err="1"/>
              <a:t>quit-komennot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4258816" cy="5328592"/>
          </a:xfrm>
        </p:spPr>
        <p:txBody>
          <a:bodyPr>
            <a:normAutofit/>
          </a:bodyPr>
          <a:lstStyle/>
          <a:p>
            <a:r>
              <a:rPr lang="fi-FI" dirty="0"/>
              <a:t>Alkuperäiseen kuvaan voidaan palata </a:t>
            </a:r>
            <a:r>
              <a:rPr lang="fi-FI" i="1" dirty="0" err="1"/>
              <a:t>load</a:t>
            </a:r>
            <a:r>
              <a:rPr lang="fi-FI" dirty="0" err="1"/>
              <a:t>-komennolla</a:t>
            </a:r>
            <a:r>
              <a:rPr lang="fi-FI" dirty="0"/>
              <a:t>, joka lataa kuvan uudestaan tiedostosta taulukkoon.</a:t>
            </a:r>
          </a:p>
          <a:p>
            <a:r>
              <a:rPr lang="fi-FI" i="1" dirty="0" err="1"/>
              <a:t>Erode</a:t>
            </a:r>
            <a:r>
              <a:rPr lang="fi-FI" dirty="0" err="1"/>
              <a:t>-komento</a:t>
            </a:r>
            <a:r>
              <a:rPr lang="fi-FI" dirty="0"/>
              <a:t> pienentää kuvan kohteita.</a:t>
            </a:r>
          </a:p>
          <a:p>
            <a:pPr lvl="1"/>
            <a:r>
              <a:rPr lang="fi-FI" dirty="0"/>
              <a:t>Käyttää </a:t>
            </a:r>
            <a:r>
              <a:rPr lang="fi-FI" i="1" dirty="0" err="1"/>
              <a:t>dilate</a:t>
            </a:r>
            <a:r>
              <a:rPr lang="fi-FI" dirty="0" err="1"/>
              <a:t>-komennon</a:t>
            </a:r>
            <a:r>
              <a:rPr lang="fi-FI" dirty="0"/>
              <a:t> tapaan "ikkunaa", jonka koon määrittelee parametri.</a:t>
            </a:r>
          </a:p>
          <a:p>
            <a:r>
              <a:rPr lang="fi-FI" i="1" dirty="0" err="1"/>
              <a:t>Quit</a:t>
            </a:r>
            <a:r>
              <a:rPr lang="fi-FI" dirty="0"/>
              <a:t> lopettaa ohjelman.</a:t>
            </a:r>
          </a:p>
          <a:p>
            <a:pPr lvl="1"/>
            <a:r>
              <a:rPr lang="fi-FI" dirty="0"/>
              <a:t>Lopuksi tulostetaan lyhyet jäähyväiset.</a:t>
            </a:r>
          </a:p>
          <a:p>
            <a:pPr lvl="1"/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10</a:t>
            </a:fld>
            <a:endParaRPr lang="fi-FI" dirty="0"/>
          </a:p>
        </p:txBody>
      </p:sp>
      <p:sp>
        <p:nvSpPr>
          <p:cNvPr id="5" name="Content Placeholder 24"/>
          <p:cNvSpPr txBox="1">
            <a:spLocks/>
          </p:cNvSpPr>
          <p:nvPr/>
        </p:nvSpPr>
        <p:spPr>
          <a:xfrm>
            <a:off x="4788024" y="1196752"/>
            <a:ext cx="3898776" cy="561662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wrap="none" lIns="72000" tIns="36000" rIns="36000" bIns="3600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 Narrow" panose="020B0606020202030204" pitchFamily="34" charset="0"/>
              <a:buChar char="–"/>
              <a:defRPr sz="22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load</a:t>
            </a:r>
            <a:endParaRPr lang="fi-FI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endParaRPr lang="fi-FI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...###...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..#####..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..#####..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..####...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...##....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erode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 3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endParaRPr lang="fi-FI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....#....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...##....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quit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Bye, see you soon.</a:t>
            </a:r>
            <a:endParaRPr lang="fi-FI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670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4186808" cy="6122232"/>
          </a:xfrm>
        </p:spPr>
        <p:txBody>
          <a:bodyPr>
            <a:normAutofit/>
          </a:bodyPr>
          <a:lstStyle/>
          <a:p>
            <a:r>
              <a:rPr lang="fi-FI" dirty="0"/>
              <a:t>Kasvattaa ja yhdistää kuvan kohteita.</a:t>
            </a:r>
          </a:p>
          <a:p>
            <a:r>
              <a:rPr lang="fi-FI" dirty="0"/>
              <a:t>Suoritetaan siten, että alkuperäisestä kuvasta tuotetaan </a:t>
            </a:r>
            <a:r>
              <a:rPr lang="fi-FI" dirty="0">
                <a:solidFill>
                  <a:schemeClr val="accent2"/>
                </a:solidFill>
              </a:rPr>
              <a:t>erillinen</a:t>
            </a:r>
            <a:r>
              <a:rPr lang="fi-FI" dirty="0"/>
              <a:t> uusi kuva.</a:t>
            </a:r>
          </a:p>
          <a:p>
            <a:pPr lvl="1"/>
            <a:r>
              <a:rPr lang="fi-FI" dirty="0"/>
              <a:t>Alkuperäinen kuva ei saa muuttua laskennan aikana.</a:t>
            </a:r>
          </a:p>
          <a:p>
            <a:pPr lvl="2"/>
            <a:r>
              <a:rPr lang="fi-FI" dirty="0"/>
              <a:t>Tee uusi taulukko uudelle kuvalle.</a:t>
            </a:r>
          </a:p>
          <a:p>
            <a:r>
              <a:rPr lang="fi-FI" dirty="0"/>
              <a:t>Esitellään nyt käytännön-läheisesti ja hyvin rajatussa muodossa.</a:t>
            </a:r>
          </a:p>
          <a:p>
            <a:pPr lvl="1"/>
            <a:r>
              <a:rPr lang="fi-FI" dirty="0"/>
              <a:t>Matemaattisempia lähteitä on saatavilla.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244280" cy="5184000"/>
          </a:xfrm>
        </p:spPr>
        <p:txBody>
          <a:bodyPr>
            <a:normAutofit/>
          </a:bodyPr>
          <a:lstStyle/>
          <a:p>
            <a:r>
              <a:rPr lang="fi-FI" dirty="0" err="1"/>
              <a:t>Dilaation</a:t>
            </a:r>
            <a:r>
              <a:rPr lang="fi-FI" dirty="0"/>
              <a:t> aikana alkuperäisen kuvan päällä kuljetetaan neliömäistä ikkunaa.</a:t>
            </a:r>
          </a:p>
          <a:p>
            <a:r>
              <a:rPr lang="fi-FI" dirty="0"/>
              <a:t>Ikkunan keskikohta asetetaan kunkin </a:t>
            </a:r>
            <a:r>
              <a:rPr lang="fi-FI" dirty="0">
                <a:solidFill>
                  <a:schemeClr val="accent2"/>
                </a:solidFill>
              </a:rPr>
              <a:t>taustavärisen</a:t>
            </a:r>
            <a:r>
              <a:rPr lang="fi-FI" dirty="0"/>
              <a:t> merkin paikan päälle.</a:t>
            </a:r>
          </a:p>
          <a:p>
            <a:pPr lvl="1"/>
            <a:r>
              <a:rPr lang="fi-FI" dirty="0"/>
              <a:t>Tässä työssä ikkuna sijoitetaan aina siten, että ikkuna on kuvan sisällä. Tämän seurauksena yhden tai useamman merkin levyinen reuna jää käsittelemättä.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11</a:t>
            </a:fld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Dilaatio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1410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4186808" cy="5402152"/>
          </a:xfrm>
        </p:spPr>
        <p:txBody>
          <a:bodyPr>
            <a:normAutofit/>
          </a:bodyPr>
          <a:lstStyle/>
          <a:p>
            <a:r>
              <a:rPr lang="fi-FI" dirty="0"/>
              <a:t>Lasketaan ikkunan alueella olevat </a:t>
            </a:r>
            <a:r>
              <a:rPr lang="fi-FI" dirty="0">
                <a:solidFill>
                  <a:schemeClr val="accent2"/>
                </a:solidFill>
              </a:rPr>
              <a:t>edustaväriset</a:t>
            </a:r>
            <a:r>
              <a:rPr lang="fi-FI" dirty="0"/>
              <a:t> merkit.</a:t>
            </a:r>
          </a:p>
          <a:p>
            <a:pPr lvl="1"/>
            <a:r>
              <a:rPr lang="fi-FI" dirty="0"/>
              <a:t>Ikkunan alueella olevia kuvan merkkien paikkoja kutsutaan naapuripaikoiksi.</a:t>
            </a:r>
          </a:p>
          <a:p>
            <a:r>
              <a:rPr lang="fi-FI" dirty="0"/>
              <a:t>Uuteen kuvaan sijoitetaan taustavärisen merkin asemasta edustavärinen merkki, jos ikkunan alueella on vähintään yksi edustavärinen merkki. Muussa tapauksessa merkki sijoitetaan muuttumattomana.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760640"/>
          </a:xfrm>
        </p:spPr>
        <p:txBody>
          <a:bodyPr>
            <a:normAutofit/>
          </a:bodyPr>
          <a:lstStyle/>
          <a:p>
            <a:r>
              <a:rPr lang="fi-FI" dirty="0"/>
              <a:t>Merkki sijoitetaan uudessa kuvassa samaan paikkaan, jossa käsitelty merkki on alkuperäisessä kuvassa.</a:t>
            </a:r>
          </a:p>
          <a:p>
            <a:r>
              <a:rPr lang="fi-FI" dirty="0"/>
              <a:t>On helpointa kopioida vanhan kuvan merkit uuteen kuvaan ennen </a:t>
            </a:r>
            <a:r>
              <a:rPr lang="fi-FI" dirty="0" err="1"/>
              <a:t>dilaatiota</a:t>
            </a:r>
            <a:r>
              <a:rPr lang="fi-FI" dirty="0"/>
              <a:t>.</a:t>
            </a:r>
          </a:p>
          <a:p>
            <a:pPr lvl="1"/>
            <a:r>
              <a:rPr lang="fi-FI" dirty="0"/>
              <a:t>Näin ei tarvitse huolehtia edustamerkkien kopioinnista </a:t>
            </a:r>
            <a:r>
              <a:rPr lang="fi-FI" dirty="0" err="1"/>
              <a:t>dilaatiossa</a:t>
            </a:r>
            <a:r>
              <a:rPr lang="fi-FI" dirty="0"/>
              <a:t> ja myös muuttumaton reuna saadaan paikalleen.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12</a:t>
            </a:fld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Dilaatio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6970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4258816" cy="5978216"/>
          </a:xfrm>
        </p:spPr>
        <p:txBody>
          <a:bodyPr>
            <a:normAutofit/>
          </a:bodyPr>
          <a:lstStyle/>
          <a:p>
            <a:r>
              <a:rPr lang="fi-FI" dirty="0"/>
              <a:t>Tutustaan </a:t>
            </a:r>
            <a:r>
              <a:rPr lang="fi-FI" dirty="0" err="1"/>
              <a:t>dilaation</a:t>
            </a:r>
            <a:r>
              <a:rPr lang="fi-FI" dirty="0"/>
              <a:t> toimintaan tarkemmin käsittelemällä muutama </a:t>
            </a:r>
            <a:r>
              <a:rPr lang="fi-FI" i="1" dirty="0" err="1"/>
              <a:t>spot</a:t>
            </a:r>
            <a:r>
              <a:rPr lang="fi-FI" dirty="0" err="1"/>
              <a:t>-kuvan</a:t>
            </a:r>
            <a:r>
              <a:rPr lang="fi-FI" dirty="0"/>
              <a:t> merkki 3 </a:t>
            </a:r>
            <a:r>
              <a:rPr lang="fi-FI" dirty="0">
                <a:sym typeface="Symbol"/>
              </a:rPr>
              <a:t> 3 -kokoista ikkunaa käyttäen</a:t>
            </a:r>
            <a:r>
              <a:rPr lang="fi-FI" dirty="0"/>
              <a:t>.</a:t>
            </a:r>
          </a:p>
          <a:p>
            <a:pPr lvl="1"/>
            <a:r>
              <a:rPr lang="fi-FI" dirty="0"/>
              <a:t>Ensimmäistä riviä ei voida käsitellä, koska ikkuna mahtuu kuvaan vasta paikasta (1, 1) alkaen.</a:t>
            </a:r>
          </a:p>
          <a:p>
            <a:pPr lvl="1"/>
            <a:r>
              <a:rPr lang="fi-FI" dirty="0"/>
              <a:t>Viimeinen mahdollinen ikkunan keskipaikka on (7, 7).</a:t>
            </a:r>
          </a:p>
          <a:p>
            <a:pPr lvl="1"/>
            <a:r>
              <a:rPr lang="fi-FI" dirty="0"/>
              <a:t>Kuvaan jää yhden merkin levyinen käsittelemätön reuna.</a:t>
            </a:r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3380184" cy="5760640"/>
          </a:xfrm>
        </p:spPr>
        <p:txBody>
          <a:bodyPr>
            <a:normAutofit/>
          </a:bodyPr>
          <a:lstStyle/>
          <a:p>
            <a:r>
              <a:rPr lang="fi-FI" dirty="0"/>
              <a:t>Paikkaan (1, 1) keskitetyn ikkunan alueella on vain taustaa. Näin uuden kuvan paikkaan (1, 1) tulee taustamerkki.</a:t>
            </a:r>
          </a:p>
          <a:p>
            <a:r>
              <a:rPr lang="fi-FI" dirty="0"/>
              <a:t>Paikan (1, 2) naapurustossa on yksi edustamerkki. Uuden kuvan paikkaan (1, 2) tulee taustamerkin asemasta edusta-merkki.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13</a:t>
            </a:fld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Dilaatio</a:t>
            </a:r>
            <a:endParaRPr lang="fi-FI" dirty="0"/>
          </a:p>
        </p:txBody>
      </p:sp>
      <p:grpSp>
        <p:nvGrpSpPr>
          <p:cNvPr id="9" name="Group 8"/>
          <p:cNvGrpSpPr/>
          <p:nvPr/>
        </p:nvGrpSpPr>
        <p:grpSpPr>
          <a:xfrm>
            <a:off x="8009520" y="1295028"/>
            <a:ext cx="685800" cy="1485900"/>
            <a:chOff x="5076056" y="1916832"/>
            <a:chExt cx="685800" cy="1485900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6056" y="1916832"/>
              <a:ext cx="685800" cy="1485900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5076056" y="1916832"/>
              <a:ext cx="234000" cy="450000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026424" y="3789040"/>
            <a:ext cx="685800" cy="1485900"/>
            <a:chOff x="8026424" y="3789040"/>
            <a:chExt cx="685800" cy="1485900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6424" y="3789040"/>
              <a:ext cx="685800" cy="1485900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8100392" y="3801600"/>
              <a:ext cx="234000" cy="450000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995566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3380400" cy="5546168"/>
          </a:xfrm>
        </p:spPr>
        <p:txBody>
          <a:bodyPr>
            <a:normAutofit/>
          </a:bodyPr>
          <a:lstStyle/>
          <a:p>
            <a:r>
              <a:rPr lang="fi-FI" dirty="0"/>
              <a:t>Paikan (1, 3) naapurustossa on kaksi edustamerkkiä. Uuden kuvan samaan paikkaan tulee edusta-merkki.</a:t>
            </a:r>
          </a:p>
          <a:p>
            <a:r>
              <a:rPr lang="fi-FI" dirty="0"/>
              <a:t>Paikan (1, 4) naapurustossa on kolme edustamerkkiä. Uuden kuvaan tulee edustamerkki.</a:t>
            </a:r>
          </a:p>
          <a:p>
            <a:endParaRPr lang="fi-FI" dirty="0"/>
          </a:p>
          <a:p>
            <a:pPr lvl="1"/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3380184" cy="5760640"/>
          </a:xfrm>
        </p:spPr>
        <p:txBody>
          <a:bodyPr>
            <a:normAutofit/>
          </a:bodyPr>
          <a:lstStyle/>
          <a:p>
            <a:r>
              <a:rPr lang="fi-FI" dirty="0"/>
              <a:t>Paikkojen (7, 6) ja (7, 7) naapurustoissa on vain reunamerkkejä, jolloin kaksi viimeistä käsiteltyä merkkiä ovat reunamerkkejä myös uudessa kuvassa.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Uusi kuva, jossa edellä lasketut merkit on merkitty alleviivauksin.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14</a:t>
            </a:fld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Dilaatio</a:t>
            </a:r>
            <a:endParaRPr lang="fi-FI" dirty="0"/>
          </a:p>
        </p:txBody>
      </p:sp>
      <p:grpSp>
        <p:nvGrpSpPr>
          <p:cNvPr id="20" name="Group 19"/>
          <p:cNvGrpSpPr/>
          <p:nvPr/>
        </p:nvGrpSpPr>
        <p:grpSpPr>
          <a:xfrm>
            <a:off x="8009520" y="1295028"/>
            <a:ext cx="685800" cy="1485900"/>
            <a:chOff x="8009520" y="1196752"/>
            <a:chExt cx="685800" cy="1485900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9520" y="1196752"/>
              <a:ext cx="685800" cy="1485900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8388424" y="2232000"/>
              <a:ext cx="234000" cy="450000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930097" y="1295028"/>
            <a:ext cx="685800" cy="1485900"/>
            <a:chOff x="3923928" y="1224161"/>
            <a:chExt cx="685800" cy="1485900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3928" y="1224161"/>
              <a:ext cx="685800" cy="1485900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4067944" y="1236721"/>
              <a:ext cx="234000" cy="450000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930097" y="3789040"/>
            <a:ext cx="685800" cy="1485900"/>
            <a:chOff x="3930097" y="3789040"/>
            <a:chExt cx="685800" cy="1485900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0097" y="3789040"/>
              <a:ext cx="685800" cy="148590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4139952" y="3801600"/>
              <a:ext cx="234000" cy="450000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8009520" y="2879204"/>
            <a:ext cx="685800" cy="1485900"/>
            <a:chOff x="8009520" y="3801600"/>
            <a:chExt cx="685800" cy="1485900"/>
          </a:xfrm>
        </p:grpSpPr>
        <p:pic>
          <p:nvPicPr>
            <p:cNvPr id="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9520" y="3801600"/>
              <a:ext cx="685800" cy="1485900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8460432" y="4836848"/>
              <a:ext cx="234000" cy="450000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009520" y="4653136"/>
            <a:ext cx="685800" cy="1476375"/>
            <a:chOff x="8009520" y="4797152"/>
            <a:chExt cx="685800" cy="147637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9520" y="4797152"/>
              <a:ext cx="685800" cy="1476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7" name="Straight Connector 16"/>
            <p:cNvCxnSpPr/>
            <p:nvPr/>
          </p:nvCxnSpPr>
          <p:spPr>
            <a:xfrm>
              <a:off x="8100392" y="5079255"/>
              <a:ext cx="5400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8172400" y="5079255"/>
              <a:ext cx="5400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8244408" y="5079255"/>
              <a:ext cx="5400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8316416" y="5079255"/>
              <a:ext cx="5400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8481115" y="6093296"/>
              <a:ext cx="5400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8553123" y="6093296"/>
              <a:ext cx="54000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92521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Pienentää ja erottaa kuvan kohteita.</a:t>
            </a:r>
          </a:p>
          <a:p>
            <a:r>
              <a:rPr lang="fi-FI" dirty="0"/>
              <a:t>Toimii teknisesti pitkälti </a:t>
            </a:r>
            <a:r>
              <a:rPr lang="fi-FI" dirty="0" err="1"/>
              <a:t>dilaation</a:t>
            </a:r>
            <a:r>
              <a:rPr lang="fi-FI" dirty="0"/>
              <a:t> tapaan.</a:t>
            </a:r>
          </a:p>
          <a:p>
            <a:r>
              <a:rPr lang="fi-FI" dirty="0"/>
              <a:t>Käsittelee </a:t>
            </a:r>
            <a:r>
              <a:rPr lang="fi-FI" dirty="0">
                <a:solidFill>
                  <a:schemeClr val="accent2"/>
                </a:solidFill>
              </a:rPr>
              <a:t>edustaväriset</a:t>
            </a:r>
            <a:r>
              <a:rPr lang="fi-FI" dirty="0"/>
              <a:t> paikat ja vaihtaa merkin uuteen kuvaan, jos ikkunan alueella on yksikin </a:t>
            </a:r>
            <a:r>
              <a:rPr lang="fi-FI" dirty="0">
                <a:solidFill>
                  <a:schemeClr val="accent2"/>
                </a:solidFill>
              </a:rPr>
              <a:t>taustavärinen</a:t>
            </a:r>
            <a:r>
              <a:rPr lang="fi-FI" dirty="0"/>
              <a:t> merkki.</a:t>
            </a:r>
          </a:p>
          <a:p>
            <a:endParaRPr lang="fi-FI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616624"/>
          </a:xfrm>
        </p:spPr>
        <p:txBody>
          <a:bodyPr>
            <a:normAutofit/>
          </a:bodyPr>
          <a:lstStyle/>
          <a:p>
            <a:r>
              <a:rPr lang="fi-FI" dirty="0"/>
              <a:t>Voidaan toteuttaa vaihtamalla edusta- ja taustavärien merkit päikseen </a:t>
            </a:r>
            <a:r>
              <a:rPr lang="fi-FI" dirty="0" err="1"/>
              <a:t>dilaatiossa</a:t>
            </a:r>
            <a:r>
              <a:rPr lang="fi-FI" dirty="0"/>
              <a:t>.</a:t>
            </a:r>
          </a:p>
          <a:p>
            <a:pPr lvl="1"/>
            <a:r>
              <a:rPr lang="fi-FI" dirty="0"/>
              <a:t>Edustan eroosio on taustan </a:t>
            </a:r>
            <a:r>
              <a:rPr lang="fi-FI" dirty="0" err="1"/>
              <a:t>dilaatio</a:t>
            </a:r>
            <a:r>
              <a:rPr lang="fi-FI" dirty="0"/>
              <a:t>.</a:t>
            </a:r>
          </a:p>
          <a:p>
            <a:pPr lvl="1"/>
            <a:r>
              <a:rPr lang="fi-FI" dirty="0"/>
              <a:t>Edustan </a:t>
            </a:r>
            <a:r>
              <a:rPr lang="fi-FI" dirty="0" err="1"/>
              <a:t>dilaatio</a:t>
            </a:r>
            <a:r>
              <a:rPr lang="fi-FI" dirty="0"/>
              <a:t> on taustan eroosio.</a:t>
            </a:r>
          </a:p>
          <a:p>
            <a:r>
              <a:rPr lang="fi-FI" dirty="0">
                <a:solidFill>
                  <a:schemeClr val="accent2"/>
                </a:solidFill>
              </a:rPr>
              <a:t>Älä toista koodia</a:t>
            </a:r>
            <a:r>
              <a:rPr lang="fi-FI" dirty="0"/>
              <a:t>, vaan kutsu </a:t>
            </a:r>
            <a:r>
              <a:rPr lang="fi-FI" dirty="0" err="1"/>
              <a:t>dilaation</a:t>
            </a:r>
            <a:r>
              <a:rPr lang="fi-FI" dirty="0"/>
              <a:t> toteuttavaa metodia sopivin parametriarvoin, kun toteutat eroosion, jos olet jo toteuttanut </a:t>
            </a:r>
            <a:r>
              <a:rPr lang="fi-FI" dirty="0" err="1"/>
              <a:t>dilaation</a:t>
            </a:r>
            <a:r>
              <a:rPr lang="fi-FI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15</a:t>
            </a:fld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Eroosio</a:t>
            </a:r>
          </a:p>
        </p:txBody>
      </p:sp>
    </p:spTree>
    <p:extLst>
      <p:ext uri="{BB962C8B-B14F-4D97-AF65-F5344CB8AC3E}">
        <p14:creationId xmlns:p14="http://schemas.microsoft.com/office/powerpoint/2010/main" val="605974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4038600" cy="5834200"/>
          </a:xfrm>
        </p:spPr>
        <p:txBody>
          <a:bodyPr>
            <a:normAutofit/>
          </a:bodyPr>
          <a:lstStyle/>
          <a:p>
            <a:r>
              <a:rPr lang="fi-FI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Arrays</a:t>
            </a:r>
            <a:r>
              <a:rPr lang="fi-FI" dirty="0"/>
              <a:t>- ja </a:t>
            </a:r>
            <a:r>
              <a:rPr lang="fi-FI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ArrayList</a:t>
            </a:r>
            <a:r>
              <a:rPr lang="fi-FI" dirty="0"/>
              <a:t>-luokkien tapaiset valmiit tekniikat on kielletty, koska tavoitteena on oppia käsittelemään taulukoita silmukoilla.</a:t>
            </a:r>
          </a:p>
          <a:p>
            <a:pPr lvl="1"/>
            <a:r>
              <a:rPr lang="fi-FI" dirty="0"/>
              <a:t>Kysy, jos ole epävarma mitä saa tehdä ja mitä ei.</a:t>
            </a:r>
          </a:p>
          <a:p>
            <a:r>
              <a:rPr lang="fi-FI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fi-FI" dirty="0" err="1"/>
              <a:t>-luokan</a:t>
            </a:r>
            <a:r>
              <a:rPr lang="fi-FI" dirty="0"/>
              <a:t> kaikkia metodeja saa käyttää.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544616"/>
          </a:xfrm>
        </p:spPr>
        <p:txBody>
          <a:bodyPr>
            <a:normAutofit/>
          </a:bodyPr>
          <a:lstStyle/>
          <a:p>
            <a:r>
              <a:rPr lang="fi-FI" dirty="0"/>
              <a:t>Kirjoita kaikki koodi yhteen tiedostoon, jotta WETO osaa tarkistaa ohjelmasi.</a:t>
            </a:r>
          </a:p>
          <a:p>
            <a:pPr lvl="1"/>
            <a:r>
              <a:rPr lang="fi-FI" dirty="0"/>
              <a:t>Älä tee pakkauksia.</a:t>
            </a:r>
          </a:p>
          <a:p>
            <a:r>
              <a:rPr lang="fi-FI" dirty="0"/>
              <a:t>Globaaleja muuttujia (muuttuvia attribuutteja) ei saa käyttää, vakiomuotoisten attribuuttien käyttö on sallittua ja jopa toivottavaa, jos vaihtoehtona on samojen vakioiden esittely eri metodeissa.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16</a:t>
            </a:fld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Lisähuomioita koodista</a:t>
            </a:r>
          </a:p>
        </p:txBody>
      </p:sp>
    </p:spTree>
    <p:extLst>
      <p:ext uri="{BB962C8B-B14F-4D97-AF65-F5344CB8AC3E}">
        <p14:creationId xmlns:p14="http://schemas.microsoft.com/office/powerpoint/2010/main" val="1452244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4258816" cy="5662800"/>
          </a:xfrm>
        </p:spPr>
        <p:txBody>
          <a:bodyPr>
            <a:normAutofit/>
          </a:bodyPr>
          <a:lstStyle/>
          <a:p>
            <a:r>
              <a:rPr lang="fi-FI" dirty="0"/>
              <a:t>Lataa kuva vain ja ainoastaan ohjelman käynnistyessä ja kun annetaan </a:t>
            </a:r>
            <a:r>
              <a:rPr lang="fi-FI" i="1" dirty="0" err="1"/>
              <a:t>load</a:t>
            </a:r>
            <a:r>
              <a:rPr lang="fi-FI" dirty="0" err="1"/>
              <a:t>-komento</a:t>
            </a:r>
            <a:r>
              <a:rPr lang="fi-FI" dirty="0"/>
              <a:t>, koska massamuisti (esimerkiksi kiintolevy) on hyvin hidasta keskusmuistiin verrattuna.</a:t>
            </a:r>
          </a:p>
          <a:p>
            <a:pPr lvl="1"/>
            <a:r>
              <a:rPr lang="fi-FI" dirty="0"/>
              <a:t>Välitä ladattu kuva taulukko-tyyppisillä parametreilla eri metodeihin.</a:t>
            </a:r>
          </a:p>
          <a:p>
            <a:pPr lvl="1"/>
            <a:r>
              <a:rPr lang="fi-FI" dirty="0"/>
              <a:t>Kutsu molemmissa tapauksissa (aloitus ja </a:t>
            </a:r>
            <a:r>
              <a:rPr lang="fi-FI" i="1" dirty="0" err="1"/>
              <a:t>load</a:t>
            </a:r>
            <a:r>
              <a:rPr lang="fi-FI" dirty="0"/>
              <a:t>) samaa metodia.</a:t>
            </a:r>
          </a:p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788024" y="1196752"/>
            <a:ext cx="3898776" cy="5544616"/>
          </a:xfrm>
        </p:spPr>
        <p:txBody>
          <a:bodyPr>
            <a:normAutofit/>
          </a:bodyPr>
          <a:lstStyle/>
          <a:p>
            <a:r>
              <a:rPr lang="fi-FI" dirty="0"/>
              <a:t>Kahdella viimeisellä harjoituskerralla on joitakin harjoitustyöhön liittyviä tehtäviä. Työsi edistyy nopeammin, jos ratkaiset viidennen ja kuudennen harjoituksen tehtäviä ahkerasti.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17</a:t>
            </a:fld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Lisähuomioita koodista</a:t>
            </a:r>
          </a:p>
        </p:txBody>
      </p:sp>
    </p:spTree>
    <p:extLst>
      <p:ext uri="{BB962C8B-B14F-4D97-AF65-F5344CB8AC3E}">
        <p14:creationId xmlns:p14="http://schemas.microsoft.com/office/powerpoint/2010/main" val="3124382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4038600" cy="590620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accent2"/>
                </a:solidFill>
              </a:rPr>
              <a:t>Aloita ajoissa</a:t>
            </a:r>
            <a:r>
              <a:rPr lang="fi-FI" dirty="0"/>
              <a:t>; kiireessä koodaaminen on täyttä tuskaa.</a:t>
            </a:r>
          </a:p>
          <a:p>
            <a:r>
              <a:rPr lang="fi-FI" dirty="0"/>
              <a:t>Työ kannattaa aloittaa lataamisen ja </a:t>
            </a:r>
            <a:r>
              <a:rPr lang="fi-FI" i="1" dirty="0" err="1"/>
              <a:t>print</a:t>
            </a:r>
            <a:r>
              <a:rPr lang="fi-FI" dirty="0" err="1"/>
              <a:t>-komennon</a:t>
            </a:r>
            <a:r>
              <a:rPr lang="fi-FI" dirty="0"/>
              <a:t> toteuttamisesta.</a:t>
            </a:r>
          </a:p>
          <a:p>
            <a:pPr lvl="1"/>
            <a:r>
              <a:rPr lang="fi-FI" dirty="0"/>
              <a:t>Lataamisen voi tehdä aluksi harjoitustehtävän ratkaisua suoraan soveltaen ilman eri virhemahdollisuuksien huomiointia.</a:t>
            </a:r>
          </a:p>
          <a:p>
            <a:pPr lvl="1"/>
            <a:r>
              <a:rPr lang="fi-FI" dirty="0"/>
              <a:t>Tulostamiseen voi käyttää suoraan harjoitustehtävän ratkaisua.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544616"/>
          </a:xfrm>
        </p:spPr>
        <p:txBody>
          <a:bodyPr>
            <a:normAutofit/>
          </a:bodyPr>
          <a:lstStyle/>
          <a:p>
            <a:r>
              <a:rPr lang="fi-FI" dirty="0" err="1"/>
              <a:t>Dilaation</a:t>
            </a:r>
            <a:r>
              <a:rPr lang="fi-FI" dirty="0"/>
              <a:t> tai eroosion toteutus kannattaa jättää ohjelman vaikeimpana osana viimeiseksi tehtäväksi.</a:t>
            </a:r>
          </a:p>
          <a:p>
            <a:pPr lvl="1"/>
            <a:r>
              <a:rPr lang="fi-FI" dirty="0"/>
              <a:t>Muista, että koodia ei saa toistaa turhaan: </a:t>
            </a:r>
            <a:r>
              <a:rPr lang="fi-FI" i="1" dirty="0" err="1"/>
              <a:t>erode</a:t>
            </a:r>
            <a:r>
              <a:rPr lang="fi-FI" dirty="0" err="1"/>
              <a:t>-komennon</a:t>
            </a:r>
            <a:r>
              <a:rPr lang="fi-FI" dirty="0"/>
              <a:t> toteuttavassa metodissa tulee olla lähinnä </a:t>
            </a:r>
            <a:r>
              <a:rPr lang="fi-FI" i="1" dirty="0" err="1"/>
              <a:t>dilate</a:t>
            </a:r>
            <a:r>
              <a:rPr lang="fi-FI" dirty="0" err="1"/>
              <a:t>-komennon</a:t>
            </a:r>
            <a:r>
              <a:rPr lang="fi-FI" dirty="0"/>
              <a:t> toteuttavan metodin kutsu tai päinvastoin.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18</a:t>
            </a:fld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Lisähuomioita koodista</a:t>
            </a:r>
          </a:p>
        </p:txBody>
      </p:sp>
    </p:spTree>
    <p:extLst>
      <p:ext uri="{BB962C8B-B14F-4D97-AF65-F5344CB8AC3E}">
        <p14:creationId xmlns:p14="http://schemas.microsoft.com/office/powerpoint/2010/main" val="231892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Johdanto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79296" cy="5760640"/>
          </a:xfrm>
        </p:spPr>
        <p:txBody>
          <a:bodyPr>
            <a:normAutofit/>
          </a:bodyPr>
          <a:lstStyle/>
          <a:p>
            <a:r>
              <a:rPr lang="fi-FI" dirty="0"/>
              <a:t>Tee Javalla ASCII-merkkeinä esitettyä binääristä grafiikkaa käsittelevä </a:t>
            </a:r>
            <a:r>
              <a:rPr lang="fi-FI" i="1" dirty="0" err="1"/>
              <a:t>BimEdit</a:t>
            </a:r>
            <a:r>
              <a:rPr lang="fi-FI" dirty="0" err="1"/>
              <a:t>-ohjelma</a:t>
            </a:r>
            <a:r>
              <a:rPr lang="fi-FI" dirty="0"/>
              <a:t> omia metodeja ja taulukoita käyttäen.</a:t>
            </a:r>
          </a:p>
          <a:p>
            <a:r>
              <a:rPr lang="fi-FI" dirty="0"/>
              <a:t>Työ tehdään pääosin itse.</a:t>
            </a:r>
          </a:p>
          <a:p>
            <a:pPr lvl="1"/>
            <a:r>
              <a:rPr lang="fi-FI" dirty="0"/>
              <a:t>Ideoita voi vaihtaa – koodia ei.</a:t>
            </a:r>
          </a:p>
          <a:p>
            <a:pPr lvl="1"/>
            <a:r>
              <a:rPr lang="fi-FI" dirty="0"/>
              <a:t>Ohjausta tarjotaan Zoomin kautta.</a:t>
            </a:r>
          </a:p>
          <a:p>
            <a:pPr lvl="2"/>
            <a:r>
              <a:rPr lang="fi-FI" dirty="0"/>
              <a:t>Ohjaajilta voi kysyä sähköpostilla, mutta </a:t>
            </a:r>
            <a:r>
              <a:rPr lang="fi-FI" dirty="0" err="1"/>
              <a:t>Zoom</a:t>
            </a:r>
            <a:r>
              <a:rPr lang="fi-FI" dirty="0"/>
              <a:t>-ohjausta suositellaan ensisijaisena vaihtoehtona.</a:t>
            </a:r>
          </a:p>
          <a:p>
            <a:pPr lvl="2"/>
            <a:r>
              <a:rPr lang="fi-FI" dirty="0"/>
              <a:t>Viimeisissä ohjauksissa on yleensä paljon osallistujia.</a:t>
            </a:r>
          </a:p>
          <a:p>
            <a:r>
              <a:rPr lang="fi-FI" dirty="0"/>
              <a:t>Palautus </a:t>
            </a:r>
            <a:r>
              <a:rPr lang="fi-FI" dirty="0" err="1"/>
              <a:t>WETOon</a:t>
            </a:r>
            <a:r>
              <a:rPr lang="fi-FI" dirty="0"/>
              <a:t> </a:t>
            </a:r>
            <a:r>
              <a:rPr lang="fi-FI" dirty="0">
                <a:solidFill>
                  <a:srgbClr val="C00000"/>
                </a:solidFill>
              </a:rPr>
              <a:t>ma 8.2.2021 klo 16.00 </a:t>
            </a:r>
            <a:r>
              <a:rPr lang="fi-FI" dirty="0"/>
              <a:t>mennessä.</a:t>
            </a:r>
          </a:p>
          <a:p>
            <a:pPr lvl="1"/>
            <a:r>
              <a:rPr lang="fi-FI" dirty="0"/>
              <a:t>WETO testaa palautukset julkisilla ja salaisilla testeillä.</a:t>
            </a:r>
          </a:p>
          <a:p>
            <a:r>
              <a:rPr lang="fi-FI" dirty="0"/>
              <a:t>Tarkka tehtävänanto julkaistaan myöhemmin.</a:t>
            </a:r>
          </a:p>
          <a:p>
            <a:pPr lvl="1"/>
            <a:r>
              <a:rPr lang="fi-FI" dirty="0"/>
              <a:t>Näillä kalvoilla pääsee jo hyvin alkuun.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829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altLang="fi-FI" dirty="0"/>
              <a:t>Kuva ASCII-muodossa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5616624"/>
          </a:xfrm>
        </p:spPr>
        <p:txBody>
          <a:bodyPr>
            <a:normAutofit/>
          </a:bodyPr>
          <a:lstStyle/>
          <a:p>
            <a:r>
              <a:rPr lang="fi-FI" dirty="0"/>
              <a:t>Ohjelma käsittelee vähintään 3 </a:t>
            </a:r>
            <a:r>
              <a:rPr lang="fi-FI" dirty="0">
                <a:sym typeface="Symbol"/>
              </a:rPr>
              <a:t> 3 -kokoisia </a:t>
            </a:r>
            <a:r>
              <a:rPr lang="fi-FI" dirty="0"/>
              <a:t>binäärikuvia, joiden kuvapisteet esitetään merkkeinä.</a:t>
            </a:r>
          </a:p>
          <a:p>
            <a:pPr lvl="1">
              <a:spcBef>
                <a:spcPts val="300"/>
              </a:spcBef>
            </a:pPr>
            <a:r>
              <a:rPr lang="fi-FI" sz="2200" dirty="0"/>
              <a:t>Binäärikuvissa on kaksi väriä, tausta- ja edustaväri, joita symboloi kaksi eri merkkiä.</a:t>
            </a:r>
          </a:p>
          <a:p>
            <a:pPr lvl="1">
              <a:spcBef>
                <a:spcPts val="300"/>
              </a:spcBef>
            </a:pPr>
            <a:r>
              <a:rPr lang="fi-FI" sz="2200" dirty="0"/>
              <a:t>Edustavärillä esitetään kuvan kohteet.</a:t>
            </a:r>
          </a:p>
          <a:p>
            <a:r>
              <a:rPr lang="fi-FI" altLang="fi-FI" dirty="0"/>
              <a:t>Kuva on tietokoneen keskusmuistissa kaksiulotteisessa </a:t>
            </a:r>
            <a:r>
              <a:rPr lang="fi-FI" altLang="fi-FI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fi-FI" altLang="fi-FI" dirty="0" err="1"/>
              <a:t>-alkioiden</a:t>
            </a:r>
            <a:r>
              <a:rPr lang="fi-FI" altLang="fi-FI" dirty="0"/>
              <a:t> taulukossa ja massamuistissa (esimerkiksi kovalevy tai muistitikku) tekstitiedostossa.</a:t>
            </a:r>
          </a:p>
          <a:p>
            <a:r>
              <a:rPr lang="fi-FI" dirty="0"/>
              <a:t>Tiedostossa annetaan ennen kuvan merkkejä tietoja kuvasta.</a:t>
            </a:r>
          </a:p>
          <a:p>
            <a:pPr lvl="1">
              <a:spcBef>
                <a:spcPts val="300"/>
              </a:spcBef>
            </a:pPr>
            <a:r>
              <a:rPr lang="fi-FI" sz="2200" dirty="0"/>
              <a:t>1. rivi: kuvan rivien lukumäärä.</a:t>
            </a:r>
          </a:p>
          <a:p>
            <a:pPr lvl="1">
              <a:spcBef>
                <a:spcPts val="300"/>
              </a:spcBef>
            </a:pPr>
            <a:r>
              <a:rPr lang="fi-FI" sz="2200" dirty="0"/>
              <a:t>2. rivi: kuvan sarakkeiden lukumäärä.</a:t>
            </a:r>
          </a:p>
          <a:p>
            <a:pPr lvl="1">
              <a:spcBef>
                <a:spcPts val="300"/>
              </a:spcBef>
            </a:pPr>
            <a:r>
              <a:rPr lang="fi-FI" sz="2200" dirty="0"/>
              <a:t>3. rivi: taustamerkki.</a:t>
            </a:r>
          </a:p>
          <a:p>
            <a:pPr lvl="1">
              <a:spcBef>
                <a:spcPts val="300"/>
              </a:spcBef>
            </a:pPr>
            <a:r>
              <a:rPr lang="fi-FI" sz="2200" dirty="0"/>
              <a:t>4. rivi: edustamerkki.</a:t>
            </a:r>
          </a:p>
          <a:p>
            <a:pPr lvl="1">
              <a:spcBef>
                <a:spcPts val="300"/>
              </a:spcBef>
            </a:pPr>
            <a:r>
              <a:rPr lang="fi-FI" sz="2200" dirty="0"/>
              <a:t>Kuvan merkit ovat seuraavilla riveillä.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82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Kuva ASCII-muodossa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6707088" cy="5544616"/>
          </a:xfrm>
        </p:spPr>
        <p:txBody>
          <a:bodyPr>
            <a:normAutofit/>
          </a:bodyPr>
          <a:lstStyle/>
          <a:p>
            <a:r>
              <a:rPr lang="fi-FI" dirty="0"/>
              <a:t>Oheisessa kuvassa on esitetty </a:t>
            </a:r>
            <a:r>
              <a:rPr lang="fi-FI" i="1" dirty="0" err="1"/>
              <a:t>spot.txt</a:t>
            </a:r>
            <a:r>
              <a:rPr lang="fi-FI" dirty="0" err="1"/>
              <a:t>-nimisen</a:t>
            </a:r>
            <a:r>
              <a:rPr lang="fi-FI" dirty="0"/>
              <a:t> kuvatiedoston sisältämä 9 </a:t>
            </a:r>
            <a:r>
              <a:rPr lang="fi-FI" dirty="0">
                <a:sym typeface="Symbol"/>
              </a:rPr>
              <a:t> 9 -kokoinen </a:t>
            </a:r>
            <a:r>
              <a:rPr lang="fi-FI" i="1" dirty="0" err="1">
                <a:sym typeface="Symbol"/>
              </a:rPr>
              <a:t>spot</a:t>
            </a:r>
            <a:r>
              <a:rPr lang="fi-FI" dirty="0" err="1">
                <a:sym typeface="Symbol"/>
              </a:rPr>
              <a:t>-kuva</a:t>
            </a:r>
            <a:r>
              <a:rPr lang="fi-FI" dirty="0">
                <a:sym typeface="Symbol"/>
              </a:rPr>
              <a:t>, jossa kuvan tausta esitetään pisteellä ja edusta ristikkomerkillä.</a:t>
            </a:r>
          </a:p>
          <a:p>
            <a:pPr lvl="1"/>
            <a:r>
              <a:rPr lang="fi-FI" dirty="0">
                <a:sym typeface="Symbol"/>
              </a:rPr>
              <a:t>Kuva voi olla myös suorakaiteen muotoinen.</a:t>
            </a:r>
          </a:p>
          <a:p>
            <a:r>
              <a:rPr lang="fi-FI" dirty="0">
                <a:sym typeface="Symbol"/>
              </a:rPr>
              <a:t>Tiedosto voi olla virheellinen seuraavin tavoin:</a:t>
            </a:r>
          </a:p>
          <a:p>
            <a:pPr lvl="1"/>
            <a:r>
              <a:rPr lang="fi-FI" dirty="0">
                <a:sym typeface="Symbol"/>
              </a:rPr>
              <a:t>Rivien tai sarakkeiden lukumäärä on pienempi kuin kolme joko alkutiedoissa tai itse kuvassa.</a:t>
            </a:r>
          </a:p>
          <a:p>
            <a:pPr lvl="1"/>
            <a:r>
              <a:rPr lang="fi-FI" dirty="0">
                <a:sym typeface="Symbol"/>
              </a:rPr>
              <a:t>Kuvassa on tiedoston alun tiedoista poikkeava määrä rivejä tai sarakkeita.</a:t>
            </a:r>
          </a:p>
          <a:p>
            <a:pPr lvl="1"/>
            <a:r>
              <a:rPr lang="fi-FI" dirty="0">
                <a:sym typeface="Symbol"/>
              </a:rPr>
              <a:t>Kuvassa on eri mittaisia rivejä.</a:t>
            </a:r>
          </a:p>
          <a:p>
            <a:pPr lvl="1"/>
            <a:r>
              <a:rPr lang="fi-FI" dirty="0">
                <a:sym typeface="Symbol"/>
              </a:rPr>
              <a:t>Kuvassa on muita kuin tiedoston alussa määriteltyjä merkkejä.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6" name="Content Placeholder 24"/>
          <p:cNvSpPr txBox="1">
            <a:spLocks/>
          </p:cNvSpPr>
          <p:nvPr/>
        </p:nvSpPr>
        <p:spPr>
          <a:xfrm>
            <a:off x="7452320" y="1268760"/>
            <a:ext cx="1224136" cy="367240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wrap="none" lIns="72000" tIns="36000" rIns="36000" bIns="3600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 Narrow" panose="020B0606020202030204" pitchFamily="34" charset="0"/>
              <a:buChar char="–"/>
              <a:defRPr sz="22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0"/>
              </a:spcBef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9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9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#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...###...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..#####..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..#####..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..####...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...##....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</p:txBody>
      </p:sp>
    </p:spTree>
    <p:extLst>
      <p:ext uri="{BB962C8B-B14F-4D97-AF65-F5344CB8AC3E}">
        <p14:creationId xmlns:p14="http://schemas.microsoft.com/office/powerpoint/2010/main" val="292821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altLang="fi-FI" dirty="0"/>
              <a:t>Ohjelman käynnistäminen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5904656"/>
          </a:xfrm>
        </p:spPr>
        <p:txBody>
          <a:bodyPr>
            <a:normAutofit/>
          </a:bodyPr>
          <a:lstStyle/>
          <a:p>
            <a:r>
              <a:rPr lang="fi-FI" altLang="fi-FI" dirty="0"/>
              <a:t>Ohjelma lataa käynnistyessään kuvan tekstitiedostosta.</a:t>
            </a:r>
          </a:p>
          <a:p>
            <a:r>
              <a:rPr lang="fi-FI" altLang="fi-FI" dirty="0"/>
              <a:t>Tiedoston nimi annetaan ohjelmalle komentoriviparametrina.</a:t>
            </a:r>
          </a:p>
          <a:p>
            <a:pPr lvl="1"/>
            <a:r>
              <a:rPr lang="fi-FI" altLang="fi-FI" sz="2200" dirty="0"/>
              <a:t>Esimerkiksi: </a:t>
            </a:r>
            <a:r>
              <a:rPr lang="fi-FI" altLang="fi-FI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java</a:t>
            </a:r>
            <a:r>
              <a:rPr lang="fi-FI" alt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fi-FI" altLang="fi-FI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BimEdit</a:t>
            </a:r>
            <a:r>
              <a:rPr lang="fi-FI" alt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fi-FI" altLang="fi-FI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spot.txt</a:t>
            </a:r>
            <a:endParaRPr lang="fi-FI" altLang="fi-FI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fi-FI" altLang="fi-FI" sz="2200" dirty="0"/>
              <a:t>Ohjelmalle voidaan antaa myös toinen komentoriviparametri, jolla on aina arvo </a:t>
            </a:r>
            <a:r>
              <a:rPr lang="fi-FI" altLang="fi-FI" sz="2200" i="1" dirty="0" err="1"/>
              <a:t>echo</a:t>
            </a:r>
            <a:r>
              <a:rPr lang="fi-FI" altLang="fi-FI" sz="2200" dirty="0"/>
              <a:t>, jos ohjelman halutaan "kaiuttavan" saamansa komennot näytölle. Tästä on hyötyä omatoimisessa testauksessa. Esimerkiksi: </a:t>
            </a:r>
            <a:r>
              <a:rPr lang="fi-FI" altLang="fi-FI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java</a:t>
            </a:r>
            <a:r>
              <a:rPr lang="fi-FI" alt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fi-FI" altLang="fi-FI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BimEdit</a:t>
            </a:r>
            <a:r>
              <a:rPr lang="fi-FI" alt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fi-FI" altLang="fi-FI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spot.txt</a:t>
            </a:r>
            <a:r>
              <a:rPr lang="fi-FI" alt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fi-FI" altLang="fi-FI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echo</a:t>
            </a:r>
            <a:endParaRPr lang="fi-FI" altLang="fi-FI" sz="1800" dirty="0"/>
          </a:p>
          <a:p>
            <a:pPr lvl="1"/>
            <a:r>
              <a:rPr lang="fi-FI" altLang="fi-FI" sz="2200" dirty="0"/>
              <a:t>Ohjelma tulostaa virheilmoituksen, jos parametreja on väärä määrä, toinen parametri ei ole </a:t>
            </a:r>
            <a:r>
              <a:rPr lang="fi-FI" altLang="fi-FI" sz="2200" i="1" dirty="0" err="1"/>
              <a:t>echo</a:t>
            </a:r>
            <a:r>
              <a:rPr lang="fi-FI" altLang="fi-FI" sz="2200" dirty="0"/>
              <a:t> tai tiedostoa ei voida ladata virheen vuoksi.</a:t>
            </a:r>
          </a:p>
          <a:p>
            <a:endParaRPr lang="fi-FI" alt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5</a:t>
            </a:fld>
            <a:endParaRPr lang="fi-FI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568" y="4698826"/>
            <a:ext cx="55245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3985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4186808" cy="5184000"/>
          </a:xfrm>
        </p:spPr>
        <p:txBody>
          <a:bodyPr>
            <a:normAutofit/>
          </a:bodyPr>
          <a:lstStyle/>
          <a:p>
            <a:r>
              <a:rPr lang="fi-FI" altLang="fi-FI" dirty="0"/>
              <a:t>Ohjelmaa käytetään hieman komentoikkunan tapaan.</a:t>
            </a:r>
          </a:p>
          <a:p>
            <a:r>
              <a:rPr lang="fi-FI" altLang="fi-FI" dirty="0"/>
              <a:t>Komennot: </a:t>
            </a:r>
            <a:r>
              <a:rPr lang="en-GB" altLang="fi-FI" i="1" dirty="0"/>
              <a:t>print</a:t>
            </a:r>
            <a:r>
              <a:rPr lang="en-GB" altLang="fi-FI" dirty="0"/>
              <a:t>, </a:t>
            </a:r>
            <a:r>
              <a:rPr lang="en-GB" altLang="fi-FI" i="1" dirty="0"/>
              <a:t>info</a:t>
            </a:r>
            <a:r>
              <a:rPr lang="en-GB" altLang="fi-FI" dirty="0"/>
              <a:t>, </a:t>
            </a:r>
            <a:r>
              <a:rPr lang="en-GB" altLang="fi-FI" i="1" dirty="0"/>
              <a:t>invert, dilate, erode, load</a:t>
            </a:r>
            <a:r>
              <a:rPr lang="en-GB" altLang="fi-FI" dirty="0"/>
              <a:t> </a:t>
            </a:r>
            <a:r>
              <a:rPr lang="fi-FI" altLang="fi-FI" dirty="0"/>
              <a:t>ja</a:t>
            </a:r>
            <a:r>
              <a:rPr lang="en-GB" altLang="fi-FI" dirty="0"/>
              <a:t> </a:t>
            </a:r>
            <a:r>
              <a:rPr lang="en-GB" altLang="fi-FI" i="1" dirty="0"/>
              <a:t>quit</a:t>
            </a:r>
            <a:r>
              <a:rPr lang="fi-FI" altLang="fi-FI" dirty="0"/>
              <a:t>.</a:t>
            </a:r>
          </a:p>
          <a:p>
            <a:pPr lvl="1"/>
            <a:r>
              <a:rPr lang="fi-FI" altLang="fi-FI" sz="2200" i="1" dirty="0" err="1"/>
              <a:t>Dilate</a:t>
            </a:r>
            <a:r>
              <a:rPr lang="fi-FI" altLang="fi-FI" sz="2200" dirty="0" err="1"/>
              <a:t>-</a:t>
            </a:r>
            <a:r>
              <a:rPr lang="fi-FI" altLang="fi-FI" sz="2200" dirty="0"/>
              <a:t> ja </a:t>
            </a:r>
            <a:r>
              <a:rPr lang="fi-FI" altLang="fi-FI" sz="2200" i="1" dirty="0" err="1"/>
              <a:t>erode</a:t>
            </a:r>
            <a:r>
              <a:rPr lang="fi-FI" altLang="fi-FI" sz="2200" dirty="0" err="1"/>
              <a:t>-komennoilla</a:t>
            </a:r>
            <a:r>
              <a:rPr lang="fi-FI" altLang="fi-FI" sz="2200" dirty="0"/>
              <a:t> on yksi kokonaislukuparametri.</a:t>
            </a:r>
          </a:p>
          <a:p>
            <a:r>
              <a:rPr lang="fi-FI" altLang="fi-FI" dirty="0"/>
              <a:t>Syötteissä voi olla virheitä.</a:t>
            </a:r>
          </a:p>
          <a:p>
            <a:pPr lvl="1"/>
            <a:r>
              <a:rPr lang="fi-FI" altLang="fi-FI" sz="2200" dirty="0"/>
              <a:t>Komento voi olla tuntematon. </a:t>
            </a:r>
          </a:p>
          <a:p>
            <a:pPr lvl="1"/>
            <a:r>
              <a:rPr lang="fi-FI" altLang="fi-FI" sz="2200" dirty="0"/>
              <a:t>Tunnetulla komennolla voi olla väärä määrällä parametreja tai parametri voi olla arvoltaan virheellinen.</a:t>
            </a:r>
          </a:p>
          <a:p>
            <a:pPr lvl="1"/>
            <a:endParaRPr lang="fi-FI" alt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1196752"/>
            <a:ext cx="3960440" cy="5184000"/>
          </a:xfrm>
        </p:spPr>
        <p:txBody>
          <a:bodyPr>
            <a:normAutofit/>
          </a:bodyPr>
          <a:lstStyle/>
          <a:p>
            <a:r>
              <a:rPr lang="fi-FI" altLang="fi-FI" dirty="0"/>
              <a:t>Syötteissä on kuitenkin välilyöntejä vain komennon ja parametrin välissä ja parametrit kirjoitetaan aina numeromerkeillä.</a:t>
            </a:r>
          </a:p>
          <a:p>
            <a:r>
              <a:rPr lang="fi-FI" altLang="fi-FI" dirty="0"/>
              <a:t>Ohjelma tulostaa virhe-ilmoituksen ja tiedustelee uutta komentoa virheellisen syötteen jälkeen.</a:t>
            </a:r>
          </a:p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altLang="fi-FI" dirty="0"/>
              <a:t>Ohjelman toiminnot</a:t>
            </a:r>
            <a:endParaRPr lang="fi-FI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565" y="4954860"/>
            <a:ext cx="31908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691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4186808" cy="5184000"/>
          </a:xfrm>
        </p:spPr>
        <p:txBody>
          <a:bodyPr>
            <a:normAutofit/>
          </a:bodyPr>
          <a:lstStyle/>
          <a:p>
            <a:r>
              <a:rPr lang="fi-FI" dirty="0"/>
              <a:t>Ohjelma tulostaa aluksi kehystetyn otsikon.</a:t>
            </a:r>
          </a:p>
          <a:p>
            <a:r>
              <a:rPr lang="fi-FI" dirty="0"/>
              <a:t>Otsikon ja jokaisen komennon  jälkeen tulostetaan ohjerivi.</a:t>
            </a:r>
          </a:p>
          <a:p>
            <a:r>
              <a:rPr lang="fi-FI" i="1" dirty="0" err="1"/>
              <a:t>Print</a:t>
            </a:r>
            <a:r>
              <a:rPr lang="fi-FI" dirty="0" err="1"/>
              <a:t>-komento</a:t>
            </a:r>
            <a:r>
              <a:rPr lang="fi-FI" dirty="0"/>
              <a:t> tulostaa kuvan näytölle.</a:t>
            </a:r>
          </a:p>
          <a:p>
            <a:pPr lvl="1"/>
            <a:r>
              <a:rPr lang="fi-FI" dirty="0"/>
              <a:t>Rivit tulostetaan aina täysi-mittaisina, vaikka alussa tai lopussa olisi välilyöntejä, koska välilyönti sallitaan tausta- tai edustaväriksi.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Aloitus ja </a:t>
            </a:r>
            <a:r>
              <a:rPr lang="fi-FI" altLang="fi-FI" dirty="0" err="1"/>
              <a:t>print-komento</a:t>
            </a:r>
            <a:endParaRPr lang="fi-FI" dirty="0"/>
          </a:p>
        </p:txBody>
      </p:sp>
      <p:sp>
        <p:nvSpPr>
          <p:cNvPr id="6" name="Content Placeholder 24"/>
          <p:cNvSpPr txBox="1">
            <a:spLocks noGrp="1"/>
          </p:cNvSpPr>
          <p:nvPr>
            <p:ph sz="half" idx="2"/>
          </p:nvPr>
        </p:nvSpPr>
        <p:spPr>
          <a:xfrm>
            <a:off x="4788024" y="1196752"/>
            <a:ext cx="3898776" cy="316835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wrap="none" lIns="72000" tIns="36000" rIns="36000" bIns="3600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 Narrow" panose="020B0606020202030204" pitchFamily="34" charset="0"/>
              <a:buChar char="–"/>
              <a:defRPr sz="22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4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-----------------------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| </a:t>
            </a:r>
            <a:r>
              <a:rPr lang="en-US" sz="1300" dirty="0">
                <a:latin typeface="Consolas" panose="020B0609020204030204" pitchFamily="49" charset="0"/>
                <a:cs typeface="Consolas" panose="020B0609020204030204" pitchFamily="49" charset="0"/>
              </a:rPr>
              <a:t>Binary image editor 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-----------------------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endParaRPr lang="fi-FI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...###...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..#####..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..#####..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..####...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...##....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716016" y="4653136"/>
            <a:ext cx="4186808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 Narrow" panose="020B0606020202030204" pitchFamily="34" charset="0"/>
              <a:buChar char="–"/>
              <a:defRPr sz="22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i-FI" dirty="0"/>
              <a:t>Oheisessa esimerkissä ohjelma on käynnistetty komennolla:</a:t>
            </a:r>
          </a:p>
          <a:p>
            <a:pPr marL="342000" lvl="1" indent="0">
              <a:buNone/>
            </a:pPr>
            <a:r>
              <a:rPr lang="fi-FI" altLang="fi-FI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java</a:t>
            </a:r>
            <a:r>
              <a:rPr lang="fi-FI" alt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fi-FI" altLang="fi-FI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BimEdit</a:t>
            </a:r>
            <a:r>
              <a:rPr lang="fi-FI" altLang="fi-FI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fi-FI" altLang="fi-FI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spot.txt</a:t>
            </a:r>
            <a:endParaRPr lang="fi-FI" altLang="fi-FI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37625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Info- ja </a:t>
            </a:r>
            <a:r>
              <a:rPr lang="fi-FI" altLang="fi-FI" dirty="0" err="1"/>
              <a:t>invert-komennot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4186808" cy="5184576"/>
          </a:xfrm>
        </p:spPr>
        <p:txBody>
          <a:bodyPr>
            <a:normAutofit/>
          </a:bodyPr>
          <a:lstStyle/>
          <a:p>
            <a:r>
              <a:rPr lang="fi-FI" altLang="fi-FI" i="1" dirty="0"/>
              <a:t>Info</a:t>
            </a:r>
            <a:r>
              <a:rPr lang="fi-FI" altLang="fi-FI" dirty="0"/>
              <a:t>-komento</a:t>
            </a:r>
            <a:r>
              <a:rPr lang="fi-FI" altLang="fi-FI" i="1" dirty="0"/>
              <a:t> </a:t>
            </a:r>
            <a:r>
              <a:rPr lang="fi-FI" altLang="fi-FI" dirty="0"/>
              <a:t>tulostaa näytölle kuvan koon ja tausta-  ja edustavärejä vastaavien merkkien lukumäärät.</a:t>
            </a:r>
          </a:p>
          <a:p>
            <a:r>
              <a:rPr lang="fi-FI" altLang="fi-FI" i="1" dirty="0" err="1"/>
              <a:t>Invert</a:t>
            </a:r>
            <a:r>
              <a:rPr lang="fi-FI" altLang="fi-FI" dirty="0" err="1"/>
              <a:t>-komento</a:t>
            </a:r>
            <a:r>
              <a:rPr lang="fi-FI" altLang="fi-FI" dirty="0"/>
              <a:t> vaihtaa tausta- ja edustavärit päikseen.</a:t>
            </a:r>
          </a:p>
          <a:p>
            <a:pPr lvl="1"/>
            <a:r>
              <a:rPr lang="fi-FI" altLang="fi-FI" dirty="0"/>
              <a:t>Uusi vaihto palauttaa kuvan värit ennalleen ja värit alkuperäiseen järjestykseen.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5" name="Content Placeholder 24"/>
          <p:cNvSpPr txBox="1">
            <a:spLocks/>
          </p:cNvSpPr>
          <p:nvPr/>
        </p:nvSpPr>
        <p:spPr>
          <a:xfrm>
            <a:off x="4788024" y="1196752"/>
            <a:ext cx="3898776" cy="532859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wrap="none" lIns="72000" tIns="36000" rIns="36000" bIns="3600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 Narrow" panose="020B0606020202030204" pitchFamily="34" charset="0"/>
              <a:buChar char="–"/>
              <a:defRPr sz="22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info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9 x 9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 62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# 19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invert</a:t>
            </a:r>
            <a:endParaRPr lang="fi-FI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endParaRPr lang="fi-FI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#########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#########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###...###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##.....##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##.....##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##....###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###..####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#########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#########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info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9 x 9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# 62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 19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invert</a:t>
            </a:r>
            <a:endParaRPr lang="fi-FI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62797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Dilate-komento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4186808" cy="5184576"/>
          </a:xfrm>
        </p:spPr>
        <p:txBody>
          <a:bodyPr/>
          <a:lstStyle/>
          <a:p>
            <a:r>
              <a:rPr lang="fi-FI" dirty="0"/>
              <a:t>Kasvattaa kuvan kohteita eli edustavärillä esitettyjä alueita.</a:t>
            </a:r>
          </a:p>
          <a:p>
            <a:r>
              <a:rPr lang="fi-FI" dirty="0"/>
              <a:t>Käsittelee kuvan </a:t>
            </a:r>
            <a:r>
              <a:rPr lang="fi-FI" i="1" dirty="0"/>
              <a:t>n</a:t>
            </a:r>
            <a:r>
              <a:rPr lang="fi-FI" dirty="0"/>
              <a:t> </a:t>
            </a:r>
            <a:r>
              <a:rPr lang="fi-FI" dirty="0">
                <a:sym typeface="Symbol"/>
              </a:rPr>
              <a:t></a:t>
            </a:r>
            <a:r>
              <a:rPr lang="fi-FI" dirty="0"/>
              <a:t> </a:t>
            </a:r>
            <a:r>
              <a:rPr lang="fi-FI" i="1" dirty="0"/>
              <a:t>n</a:t>
            </a:r>
            <a:r>
              <a:rPr lang="fi-FI" dirty="0"/>
              <a:t> -kokoista "ikkunaa" käyttäen.</a:t>
            </a:r>
          </a:p>
          <a:p>
            <a:pPr lvl="1"/>
            <a:r>
              <a:rPr lang="fi-FI" i="1" dirty="0"/>
              <a:t>N</a:t>
            </a:r>
            <a:r>
              <a:rPr lang="fi-FI" dirty="0"/>
              <a:t> on aina pariton ja suurempi tai yhtä suuri kuin kolme ja sellainen, että ikkuna mahtuu kuvaan.</a:t>
            </a:r>
          </a:p>
          <a:p>
            <a:pPr lvl="1"/>
            <a:r>
              <a:rPr lang="fi-FI" dirty="0"/>
              <a:t>Käyttäjä määrittää </a:t>
            </a:r>
            <a:r>
              <a:rPr lang="fi-FI" i="1" dirty="0"/>
              <a:t>n</a:t>
            </a:r>
            <a:r>
              <a:rPr lang="fi-FI" dirty="0"/>
              <a:t>:n arvon komennon parametrin avulla.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0E10-3D34-4A9D-9333-D67513C41F43}" type="slidenum">
              <a:rPr lang="fi-FI" smtClean="0"/>
              <a:pPr/>
              <a:t>9</a:t>
            </a:fld>
            <a:endParaRPr lang="fi-FI" dirty="0"/>
          </a:p>
        </p:txBody>
      </p:sp>
      <p:sp>
        <p:nvSpPr>
          <p:cNvPr id="5" name="Content Placeholder 24"/>
          <p:cNvSpPr txBox="1">
            <a:spLocks/>
          </p:cNvSpPr>
          <p:nvPr/>
        </p:nvSpPr>
        <p:spPr>
          <a:xfrm>
            <a:off x="4788024" y="1196752"/>
            <a:ext cx="3898776" cy="5184576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wrap="none" lIns="72000" tIns="36000" rIns="36000" bIns="3600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 Narrow" panose="020B0606020202030204" pitchFamily="34" charset="0"/>
              <a:buChar char="–"/>
              <a:defRPr sz="22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endParaRPr lang="fi-FI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...###...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..#####..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..#####..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..####...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...##....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dilate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 3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endParaRPr lang="fi-FI" sz="13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..#####..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.#######.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.#######.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.#######.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.#######.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.######..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..####...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.........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fi-FI" sz="1300" dirty="0" err="1">
                <a:latin typeface="Consolas" panose="020B0609020204030204" pitchFamily="49" charset="0"/>
                <a:cs typeface="Consolas" panose="020B0609020204030204" pitchFamily="49" charset="0"/>
              </a:rPr>
              <a:t>print/info/invert/dilate/erode/load/quit</a:t>
            </a:r>
            <a:r>
              <a:rPr lang="fi-FI" sz="1300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23393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1563</Words>
  <Application>Microsoft Office PowerPoint</Application>
  <PresentationFormat>On-screen Show (4:3)</PresentationFormat>
  <Paragraphs>249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Narrow</vt:lpstr>
      <vt:lpstr>Calibri</vt:lpstr>
      <vt:lpstr>Consolas</vt:lpstr>
      <vt:lpstr>Office Theme</vt:lpstr>
      <vt:lpstr>Harjoitustyö</vt:lpstr>
      <vt:lpstr>Johdanto</vt:lpstr>
      <vt:lpstr>Kuva ASCII-muodossa</vt:lpstr>
      <vt:lpstr>Kuva ASCII-muodossa</vt:lpstr>
      <vt:lpstr>Ohjelman käynnistäminen</vt:lpstr>
      <vt:lpstr>Ohjelman toiminnot</vt:lpstr>
      <vt:lpstr>Aloitus ja print-komento</vt:lpstr>
      <vt:lpstr>Info- ja invert-komennot</vt:lpstr>
      <vt:lpstr>Dilate-komento</vt:lpstr>
      <vt:lpstr>Load-, erode- ja quit-komennot</vt:lpstr>
      <vt:lpstr>Dilaatio</vt:lpstr>
      <vt:lpstr>Dilaatio</vt:lpstr>
      <vt:lpstr>Dilaatio</vt:lpstr>
      <vt:lpstr>Dilaatio</vt:lpstr>
      <vt:lpstr>Eroosio</vt:lpstr>
      <vt:lpstr>Lisähuomioita koodista</vt:lpstr>
      <vt:lpstr>Lisähuomioita koodista</vt:lpstr>
      <vt:lpstr>Lisähuomioita koodista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Jorma Laurikkala</dc:creator>
  <cp:lastModifiedBy>Jorma Laurikkala (TAU)</cp:lastModifiedBy>
  <cp:revision>1638</cp:revision>
  <cp:lastPrinted>2019-11-25T11:05:07Z</cp:lastPrinted>
  <dcterms:created xsi:type="dcterms:W3CDTF">2019-10-20T15:27:11Z</dcterms:created>
  <dcterms:modified xsi:type="dcterms:W3CDTF">2020-12-14T20:57:31Z</dcterms:modified>
</cp:coreProperties>
</file>